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282" r:id="rId5"/>
    <p:sldId id="291" r:id="rId6"/>
    <p:sldId id="290" r:id="rId7"/>
    <p:sldId id="288" r:id="rId8"/>
    <p:sldId id="287" r:id="rId9"/>
    <p:sldId id="285" r:id="rId10"/>
    <p:sldId id="286" r:id="rId11"/>
    <p:sldId id="289" r:id="rId12"/>
    <p:sldId id="2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4" autoAdjust="0"/>
    <p:restoredTop sz="70850" autoAdjust="0"/>
  </p:normalViewPr>
  <p:slideViewPr>
    <p:cSldViewPr snapToGrid="0">
      <p:cViewPr varScale="1">
        <p:scale>
          <a:sx n="47" d="100"/>
          <a:sy n="47" d="100"/>
        </p:scale>
        <p:origin x="13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01B965F8-E325-43B3-80B3-B9D1E0388BA4}">
      <dgm:prSet custT="1"/>
      <dgm:spPr/>
      <dgm:t>
        <a:bodyPr/>
        <a:lstStyle/>
        <a:p>
          <a:r>
            <a:rPr lang="en-US" sz="2400" b="1" dirty="0"/>
            <a:t>2015 - 2019</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r>
            <a:rPr lang="en-US" altLang="zh-CN" sz="2800" dirty="0"/>
            <a:t>Purdue University</a:t>
          </a:r>
        </a:p>
        <a:p>
          <a:r>
            <a:rPr lang="zh-CN" altLang="en-US" sz="2800" dirty="0"/>
            <a:t>普度大学</a:t>
          </a:r>
          <a:endParaRPr lang="en-US" sz="2800" dirty="0"/>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2400" b="1" dirty="0"/>
            <a:t>2019 - 2020</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2400" b="1" dirty="0"/>
            <a:t>2020 - 2021</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01B965F8-E325-43B3-80B3-B9D1E0388BA4}">
      <dgm:prSet custT="1"/>
      <dgm:spPr/>
      <dgm:t>
        <a:bodyPr/>
        <a:lstStyle/>
        <a:p>
          <a:r>
            <a:rPr lang="en-US" sz="2400" b="1" dirty="0"/>
            <a:t>2015 - 2019</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r>
            <a:rPr lang="en-US" altLang="zh-CN" sz="2800" dirty="0"/>
            <a:t>Purdue University</a:t>
          </a:r>
        </a:p>
        <a:p>
          <a:r>
            <a:rPr lang="zh-CN" altLang="en-US" sz="2800" dirty="0"/>
            <a:t>普度大学</a:t>
          </a:r>
          <a:endParaRPr lang="en-US" sz="2800" dirty="0"/>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2400" b="1" dirty="0"/>
            <a:t>2019 - 2020</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custT="1"/>
      <dgm:spPr/>
      <dgm:t>
        <a:bodyPr/>
        <a:lstStyle/>
        <a:p>
          <a:r>
            <a:rPr lang="en-US" altLang="zh-CN" sz="2800" dirty="0"/>
            <a:t>University of Minnesota – Twin Cities</a:t>
          </a:r>
        </a:p>
        <a:p>
          <a:r>
            <a:rPr lang="zh-CN" altLang="en-US" sz="2800" dirty="0"/>
            <a:t>明尼苏达双城分校</a:t>
          </a:r>
          <a:endParaRPr lang="en-US" sz="2800" dirty="0"/>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custT="1"/>
      <dgm:spPr/>
      <dgm:t>
        <a:bodyPr/>
        <a:lstStyle/>
        <a:p>
          <a:r>
            <a:rPr lang="en-US" sz="2400" b="1" dirty="0"/>
            <a:t>2020 - 2021</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CE2B4C2A-B7E5-48D1-A210-0448E634A636}" type="presOf" srcId="{022A9CC9-DE66-45F5-BC7C-F82FCC7EA29A}" destId="{ECC76F64-70E8-4C84-B855-77BE880B7902}" srcOrd="0" destOrd="0" presId="urn:microsoft.com/office/officeart/2016/7/layout/HexagonTimeline"/>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01B965F8-E325-43B3-80B3-B9D1E0388BA4}">
      <dgm:prSet custT="1"/>
      <dgm:spPr/>
      <dgm:t>
        <a:bodyPr/>
        <a:lstStyle/>
        <a:p>
          <a:r>
            <a:rPr lang="en-US" sz="2400" b="1" dirty="0"/>
            <a:t>2015 - 2019</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r>
            <a:rPr lang="en-US" altLang="zh-CN" sz="2800" dirty="0"/>
            <a:t>Purdue University</a:t>
          </a:r>
        </a:p>
        <a:p>
          <a:r>
            <a:rPr lang="zh-CN" altLang="en-US" sz="2800" dirty="0"/>
            <a:t>普度大学</a:t>
          </a:r>
          <a:endParaRPr lang="en-US" sz="2800" dirty="0"/>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2400" b="1" dirty="0"/>
            <a:t>2019 - 2020</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custT="1"/>
      <dgm:spPr/>
      <dgm:t>
        <a:bodyPr/>
        <a:lstStyle/>
        <a:p>
          <a:r>
            <a:rPr lang="en-US" altLang="zh-CN" sz="2800" dirty="0"/>
            <a:t>University of Minnesota – Twin Cities</a:t>
          </a:r>
        </a:p>
        <a:p>
          <a:r>
            <a:rPr lang="zh-CN" altLang="en-US" sz="2800" dirty="0"/>
            <a:t>明尼苏达双城分校</a:t>
          </a:r>
          <a:endParaRPr lang="en-US" sz="2800" dirty="0"/>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custT="1"/>
      <dgm:spPr/>
      <dgm:t>
        <a:bodyPr/>
        <a:lstStyle/>
        <a:p>
          <a:r>
            <a:rPr lang="en-US" sz="2400" b="1" dirty="0"/>
            <a:t>2020 - 2021</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custT="1"/>
      <dgm:spPr/>
      <dgm:t>
        <a:bodyPr/>
        <a:lstStyle/>
        <a:p>
          <a:r>
            <a:rPr lang="en-US" sz="2800" dirty="0"/>
            <a:t>FedEx</a:t>
          </a:r>
        </a:p>
        <a:p>
          <a:r>
            <a:rPr lang="zh-CN" altLang="en-US" sz="2800" dirty="0"/>
            <a:t>联邦快递</a:t>
          </a:r>
          <a:endParaRPr lang="en-US" sz="2800" dirty="0"/>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CE2B4C2A-B7E5-48D1-A210-0448E634A636}" type="presOf" srcId="{022A9CC9-DE66-45F5-BC7C-F82FCC7EA29A}" destId="{ECC76F64-70E8-4C84-B855-77BE880B7902}" srcOrd="0" destOrd="0" presId="urn:microsoft.com/office/officeart/2016/7/layout/HexagonTimeline"/>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165A9352-1B0F-47E8-88A9-D548BB479351}" type="presOf" srcId="{FEA0EDC1-022C-43AF-809A-43A91E8CBF17}" destId="{B94D21D0-2A8F-4CEE-A05D-23DA38BFDEB1}" srcOrd="0" destOrd="0" presId="urn:microsoft.com/office/officeart/2016/7/layout/HexagonTimeline"/>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3CE090A0-12C1-4496-AFA5-7B8A87A738BD}" srcId="{E25CB8D7-2E39-4D62-85A9-BEB48A46DBE6}" destId="{FEA0EDC1-022C-43AF-809A-43A91E8CBF17}" srcOrd="0" destOrd="0" parTransId="{559973B4-D0F4-4A49-A038-9D777A950745}" sibTransId="{07076A80-BF1A-4A31-9612-2DC93C15CE8D}"/>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19614"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2015 - 2019</a:t>
          </a:r>
        </a:p>
      </dsp:txBody>
      <dsp:txXfrm>
        <a:off x="519614" y="1678283"/>
        <a:ext cx="2553059" cy="457713"/>
      </dsp:txXfrm>
    </dsp:sp>
    <dsp:sp modelId="{D71B0C25-D16A-4FA5-B934-11CB1F2F3DC3}">
      <dsp:nvSpPr>
        <dsp:cNvPr id="0" name=""/>
        <dsp:cNvSpPr/>
      </dsp:nvSpPr>
      <dsp:spPr>
        <a:xfrm>
          <a:off x="5385"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altLang="zh-CN" sz="2800" kern="1200" dirty="0"/>
            <a:t>Purdue University</a:t>
          </a:r>
        </a:p>
        <a:p>
          <a:pPr marL="0" lvl="0" indent="0" algn="ctr" defTabSz="1244600">
            <a:lnSpc>
              <a:spcPct val="90000"/>
            </a:lnSpc>
            <a:spcBef>
              <a:spcPct val="0"/>
            </a:spcBef>
            <a:spcAft>
              <a:spcPct val="35000"/>
            </a:spcAft>
            <a:buNone/>
          </a:pPr>
          <a:r>
            <a:rPr lang="zh-CN" altLang="en-US" sz="2800" kern="1200" dirty="0"/>
            <a:t>普度大学</a:t>
          </a:r>
          <a:endParaRPr lang="en-US" sz="2800" kern="1200" dirty="0"/>
        </a:p>
      </dsp:txBody>
      <dsp:txXfrm>
        <a:off x="5385" y="0"/>
        <a:ext cx="3673059" cy="1220569"/>
      </dsp:txXfrm>
    </dsp:sp>
    <dsp:sp modelId="{CDDFF639-A5A5-4B69-9D4B-7FE3C8F95615}">
      <dsp:nvSpPr>
        <dsp:cNvPr id="0" name=""/>
        <dsp:cNvSpPr/>
      </dsp:nvSpPr>
      <dsp:spPr>
        <a:xfrm>
          <a:off x="316421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1841915"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1803772"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192673" y="1678283"/>
          <a:ext cx="2644602" cy="457713"/>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2019 - 2020</a:t>
          </a:r>
        </a:p>
      </dsp:txBody>
      <dsp:txXfrm>
        <a:off x="4474085" y="1726988"/>
        <a:ext cx="2081778" cy="360303"/>
      </dsp:txXfrm>
    </dsp:sp>
    <dsp:sp modelId="{ECC76F64-70E8-4C84-B855-77BE880B7902}">
      <dsp:nvSpPr>
        <dsp:cNvPr id="0" name=""/>
        <dsp:cNvSpPr/>
      </dsp:nvSpPr>
      <dsp:spPr>
        <a:xfrm>
          <a:off x="3678445" y="2593711"/>
          <a:ext cx="3673059" cy="1220569"/>
        </a:xfrm>
        <a:prstGeom prst="rect">
          <a:avLst/>
        </a:prstGeom>
        <a:noFill/>
        <a:ln>
          <a:noFill/>
        </a:ln>
        <a:effectLst/>
      </dsp:spPr>
      <dsp:style>
        <a:lnRef idx="0">
          <a:scrgbClr r="0" g="0" b="0"/>
        </a:lnRef>
        <a:fillRef idx="0">
          <a:scrgbClr r="0" g="0" b="0"/>
        </a:fillRef>
        <a:effectRef idx="0">
          <a:scrgbClr r="0" g="0" b="0"/>
        </a:effectRef>
        <a:fontRef idx="minor"/>
      </dsp:style>
    </dsp:sp>
    <dsp:sp modelId="{3980426A-4B2A-4916-BA8E-2A46A1935B3A}">
      <dsp:nvSpPr>
        <dsp:cNvPr id="0" name=""/>
        <dsp:cNvSpPr/>
      </dsp:nvSpPr>
      <dsp:spPr>
        <a:xfrm>
          <a:off x="683727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5514974"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5476832" y="2517425"/>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7865733"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2020 - 2021</a:t>
          </a:r>
        </a:p>
      </dsp:txBody>
      <dsp:txXfrm rot="10800000">
        <a:off x="7957276" y="1678283"/>
        <a:ext cx="2553059" cy="457713"/>
      </dsp:txXfrm>
    </dsp:sp>
    <dsp:sp modelId="{B94D21D0-2A8F-4CEE-A05D-23DA38BFDEB1}">
      <dsp:nvSpPr>
        <dsp:cNvPr id="0" name=""/>
        <dsp:cNvSpPr/>
      </dsp:nvSpPr>
      <dsp:spPr>
        <a:xfrm>
          <a:off x="7351504" y="0"/>
          <a:ext cx="3673059" cy="1220569"/>
        </a:xfrm>
        <a:prstGeom prst="rect">
          <a:avLst/>
        </a:prstGeom>
        <a:noFill/>
        <a:ln>
          <a:noFill/>
        </a:ln>
        <a:effectLst/>
      </dsp:spPr>
      <dsp:style>
        <a:lnRef idx="0">
          <a:scrgbClr r="0" g="0" b="0"/>
        </a:lnRef>
        <a:fillRef idx="0">
          <a:scrgbClr r="0" g="0" b="0"/>
        </a:fillRef>
        <a:effectRef idx="0">
          <a:scrgbClr r="0" g="0" b="0"/>
        </a:effectRef>
        <a:fontRef idx="minor"/>
      </dsp:style>
    </dsp:sp>
    <dsp:sp modelId="{45DC5BF2-7EA5-421C-9F58-176ED56B0D8F}">
      <dsp:nvSpPr>
        <dsp:cNvPr id="0" name=""/>
        <dsp:cNvSpPr/>
      </dsp:nvSpPr>
      <dsp:spPr>
        <a:xfrm>
          <a:off x="9188034"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9149891"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19614"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2015 - 2019</a:t>
          </a:r>
        </a:p>
      </dsp:txBody>
      <dsp:txXfrm>
        <a:off x="519614" y="1678283"/>
        <a:ext cx="2553059" cy="457713"/>
      </dsp:txXfrm>
    </dsp:sp>
    <dsp:sp modelId="{D71B0C25-D16A-4FA5-B934-11CB1F2F3DC3}">
      <dsp:nvSpPr>
        <dsp:cNvPr id="0" name=""/>
        <dsp:cNvSpPr/>
      </dsp:nvSpPr>
      <dsp:spPr>
        <a:xfrm>
          <a:off x="5385"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altLang="zh-CN" sz="2800" kern="1200" dirty="0"/>
            <a:t>Purdue University</a:t>
          </a:r>
        </a:p>
        <a:p>
          <a:pPr marL="0" lvl="0" indent="0" algn="ctr" defTabSz="1244600">
            <a:lnSpc>
              <a:spcPct val="90000"/>
            </a:lnSpc>
            <a:spcBef>
              <a:spcPct val="0"/>
            </a:spcBef>
            <a:spcAft>
              <a:spcPct val="35000"/>
            </a:spcAft>
            <a:buNone/>
          </a:pPr>
          <a:r>
            <a:rPr lang="zh-CN" altLang="en-US" sz="2800" kern="1200" dirty="0"/>
            <a:t>普度大学</a:t>
          </a:r>
          <a:endParaRPr lang="en-US" sz="2800" kern="1200" dirty="0"/>
        </a:p>
      </dsp:txBody>
      <dsp:txXfrm>
        <a:off x="5385" y="0"/>
        <a:ext cx="3673059" cy="1220569"/>
      </dsp:txXfrm>
    </dsp:sp>
    <dsp:sp modelId="{CDDFF639-A5A5-4B69-9D4B-7FE3C8F95615}">
      <dsp:nvSpPr>
        <dsp:cNvPr id="0" name=""/>
        <dsp:cNvSpPr/>
      </dsp:nvSpPr>
      <dsp:spPr>
        <a:xfrm>
          <a:off x="316421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1841915"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1803772"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192673" y="1678283"/>
          <a:ext cx="2644602" cy="457713"/>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2019 - 2020</a:t>
          </a:r>
        </a:p>
      </dsp:txBody>
      <dsp:txXfrm>
        <a:off x="4474085" y="1726988"/>
        <a:ext cx="2081778" cy="360303"/>
      </dsp:txXfrm>
    </dsp:sp>
    <dsp:sp modelId="{ECC76F64-70E8-4C84-B855-77BE880B7902}">
      <dsp:nvSpPr>
        <dsp:cNvPr id="0" name=""/>
        <dsp:cNvSpPr/>
      </dsp:nvSpPr>
      <dsp:spPr>
        <a:xfrm>
          <a:off x="3678445" y="2593711"/>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t" anchorCtr="1">
          <a:noAutofit/>
        </a:bodyPr>
        <a:lstStyle/>
        <a:p>
          <a:pPr marL="0" lvl="0" indent="0" algn="ctr" defTabSz="1244600">
            <a:lnSpc>
              <a:spcPct val="90000"/>
            </a:lnSpc>
            <a:spcBef>
              <a:spcPct val="0"/>
            </a:spcBef>
            <a:spcAft>
              <a:spcPct val="35000"/>
            </a:spcAft>
            <a:buNone/>
          </a:pPr>
          <a:r>
            <a:rPr lang="en-US" altLang="zh-CN" sz="2800" kern="1200" dirty="0"/>
            <a:t>University of Minnesota – Twin Cities</a:t>
          </a:r>
        </a:p>
        <a:p>
          <a:pPr marL="0" lvl="0" indent="0" algn="ctr" defTabSz="1244600">
            <a:lnSpc>
              <a:spcPct val="90000"/>
            </a:lnSpc>
            <a:spcBef>
              <a:spcPct val="0"/>
            </a:spcBef>
            <a:spcAft>
              <a:spcPct val="35000"/>
            </a:spcAft>
            <a:buNone/>
          </a:pPr>
          <a:r>
            <a:rPr lang="zh-CN" altLang="en-US" sz="2800" kern="1200" dirty="0"/>
            <a:t>明尼苏达双城分校</a:t>
          </a:r>
          <a:endParaRPr lang="en-US" sz="2800" kern="1200" dirty="0"/>
        </a:p>
      </dsp:txBody>
      <dsp:txXfrm>
        <a:off x="3678445" y="2593711"/>
        <a:ext cx="3673059" cy="1220569"/>
      </dsp:txXfrm>
    </dsp:sp>
    <dsp:sp modelId="{3980426A-4B2A-4916-BA8E-2A46A1935B3A}">
      <dsp:nvSpPr>
        <dsp:cNvPr id="0" name=""/>
        <dsp:cNvSpPr/>
      </dsp:nvSpPr>
      <dsp:spPr>
        <a:xfrm>
          <a:off x="683727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5514974"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5476832" y="2517425"/>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7865733"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2020 - 2021</a:t>
          </a:r>
        </a:p>
      </dsp:txBody>
      <dsp:txXfrm rot="10800000">
        <a:off x="7957276" y="1678283"/>
        <a:ext cx="2553059" cy="457713"/>
      </dsp:txXfrm>
    </dsp:sp>
    <dsp:sp modelId="{B94D21D0-2A8F-4CEE-A05D-23DA38BFDEB1}">
      <dsp:nvSpPr>
        <dsp:cNvPr id="0" name=""/>
        <dsp:cNvSpPr/>
      </dsp:nvSpPr>
      <dsp:spPr>
        <a:xfrm>
          <a:off x="7351504" y="0"/>
          <a:ext cx="3673059" cy="1220569"/>
        </a:xfrm>
        <a:prstGeom prst="rect">
          <a:avLst/>
        </a:prstGeom>
        <a:noFill/>
        <a:ln>
          <a:noFill/>
        </a:ln>
        <a:effectLst/>
      </dsp:spPr>
      <dsp:style>
        <a:lnRef idx="0">
          <a:scrgbClr r="0" g="0" b="0"/>
        </a:lnRef>
        <a:fillRef idx="0">
          <a:scrgbClr r="0" g="0" b="0"/>
        </a:fillRef>
        <a:effectRef idx="0">
          <a:scrgbClr r="0" g="0" b="0"/>
        </a:effectRef>
        <a:fontRef idx="minor"/>
      </dsp:style>
    </dsp:sp>
    <dsp:sp modelId="{45DC5BF2-7EA5-421C-9F58-176ED56B0D8F}">
      <dsp:nvSpPr>
        <dsp:cNvPr id="0" name=""/>
        <dsp:cNvSpPr/>
      </dsp:nvSpPr>
      <dsp:spPr>
        <a:xfrm>
          <a:off x="9188034"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9149891"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19614"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2015 - 2019</a:t>
          </a:r>
        </a:p>
      </dsp:txBody>
      <dsp:txXfrm>
        <a:off x="519614" y="1678283"/>
        <a:ext cx="2553059" cy="457713"/>
      </dsp:txXfrm>
    </dsp:sp>
    <dsp:sp modelId="{D71B0C25-D16A-4FA5-B934-11CB1F2F3DC3}">
      <dsp:nvSpPr>
        <dsp:cNvPr id="0" name=""/>
        <dsp:cNvSpPr/>
      </dsp:nvSpPr>
      <dsp:spPr>
        <a:xfrm>
          <a:off x="5385"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altLang="zh-CN" sz="2800" kern="1200" dirty="0"/>
            <a:t>Purdue University</a:t>
          </a:r>
        </a:p>
        <a:p>
          <a:pPr marL="0" lvl="0" indent="0" algn="ctr" defTabSz="1244600">
            <a:lnSpc>
              <a:spcPct val="90000"/>
            </a:lnSpc>
            <a:spcBef>
              <a:spcPct val="0"/>
            </a:spcBef>
            <a:spcAft>
              <a:spcPct val="35000"/>
            </a:spcAft>
            <a:buNone/>
          </a:pPr>
          <a:r>
            <a:rPr lang="zh-CN" altLang="en-US" sz="2800" kern="1200" dirty="0"/>
            <a:t>普度大学</a:t>
          </a:r>
          <a:endParaRPr lang="en-US" sz="2800" kern="1200" dirty="0"/>
        </a:p>
      </dsp:txBody>
      <dsp:txXfrm>
        <a:off x="5385" y="0"/>
        <a:ext cx="3673059" cy="1220569"/>
      </dsp:txXfrm>
    </dsp:sp>
    <dsp:sp modelId="{CDDFF639-A5A5-4B69-9D4B-7FE3C8F95615}">
      <dsp:nvSpPr>
        <dsp:cNvPr id="0" name=""/>
        <dsp:cNvSpPr/>
      </dsp:nvSpPr>
      <dsp:spPr>
        <a:xfrm>
          <a:off x="316421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1841915"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1803772"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192673" y="1678283"/>
          <a:ext cx="2644602" cy="457713"/>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2019 - 2020</a:t>
          </a:r>
        </a:p>
      </dsp:txBody>
      <dsp:txXfrm>
        <a:off x="4474085" y="1726988"/>
        <a:ext cx="2081778" cy="360303"/>
      </dsp:txXfrm>
    </dsp:sp>
    <dsp:sp modelId="{ECC76F64-70E8-4C84-B855-77BE880B7902}">
      <dsp:nvSpPr>
        <dsp:cNvPr id="0" name=""/>
        <dsp:cNvSpPr/>
      </dsp:nvSpPr>
      <dsp:spPr>
        <a:xfrm>
          <a:off x="3678445" y="2593711"/>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t" anchorCtr="1">
          <a:noAutofit/>
        </a:bodyPr>
        <a:lstStyle/>
        <a:p>
          <a:pPr marL="0" lvl="0" indent="0" algn="ctr" defTabSz="1244600">
            <a:lnSpc>
              <a:spcPct val="90000"/>
            </a:lnSpc>
            <a:spcBef>
              <a:spcPct val="0"/>
            </a:spcBef>
            <a:spcAft>
              <a:spcPct val="35000"/>
            </a:spcAft>
            <a:buNone/>
          </a:pPr>
          <a:r>
            <a:rPr lang="en-US" altLang="zh-CN" sz="2800" kern="1200" dirty="0"/>
            <a:t>University of Minnesota – Twin Cities</a:t>
          </a:r>
        </a:p>
        <a:p>
          <a:pPr marL="0" lvl="0" indent="0" algn="ctr" defTabSz="1244600">
            <a:lnSpc>
              <a:spcPct val="90000"/>
            </a:lnSpc>
            <a:spcBef>
              <a:spcPct val="0"/>
            </a:spcBef>
            <a:spcAft>
              <a:spcPct val="35000"/>
            </a:spcAft>
            <a:buNone/>
          </a:pPr>
          <a:r>
            <a:rPr lang="zh-CN" altLang="en-US" sz="2800" kern="1200" dirty="0"/>
            <a:t>明尼苏达双城分校</a:t>
          </a:r>
          <a:endParaRPr lang="en-US" sz="2800" kern="1200" dirty="0"/>
        </a:p>
      </dsp:txBody>
      <dsp:txXfrm>
        <a:off x="3678445" y="2593711"/>
        <a:ext cx="3673059" cy="1220569"/>
      </dsp:txXfrm>
    </dsp:sp>
    <dsp:sp modelId="{3980426A-4B2A-4916-BA8E-2A46A1935B3A}">
      <dsp:nvSpPr>
        <dsp:cNvPr id="0" name=""/>
        <dsp:cNvSpPr/>
      </dsp:nvSpPr>
      <dsp:spPr>
        <a:xfrm>
          <a:off x="6837276" y="1907140"/>
          <a:ext cx="1028456" cy="0"/>
        </a:xfrm>
        <a:custGeom>
          <a:avLst/>
          <a:gdLst/>
          <a:ahLst/>
          <a:cxnLst/>
          <a:rect l="0" t="0" r="0" b="0"/>
          <a:pathLst>
            <a:path>
              <a:moveTo>
                <a:pt x="0" y="0"/>
              </a:moveTo>
              <a:lnTo>
                <a:pt x="1028456"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5514974" y="2135997"/>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5476832" y="2517425"/>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7865733" y="1678283"/>
          <a:ext cx="2644602" cy="457713"/>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1066800">
            <a:lnSpc>
              <a:spcPct val="90000"/>
            </a:lnSpc>
            <a:spcBef>
              <a:spcPct val="0"/>
            </a:spcBef>
            <a:spcAft>
              <a:spcPct val="35000"/>
            </a:spcAft>
            <a:buNone/>
          </a:pPr>
          <a:r>
            <a:rPr lang="en-US" sz="2400" b="1" kern="1200" dirty="0"/>
            <a:t>2020 - 2021</a:t>
          </a:r>
        </a:p>
      </dsp:txBody>
      <dsp:txXfrm rot="10800000">
        <a:off x="7957276" y="1678283"/>
        <a:ext cx="2553059" cy="457713"/>
      </dsp:txXfrm>
    </dsp:sp>
    <dsp:sp modelId="{B94D21D0-2A8F-4CEE-A05D-23DA38BFDEB1}">
      <dsp:nvSpPr>
        <dsp:cNvPr id="0" name=""/>
        <dsp:cNvSpPr/>
      </dsp:nvSpPr>
      <dsp:spPr>
        <a:xfrm>
          <a:off x="7351504" y="0"/>
          <a:ext cx="3673059" cy="122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sz="2800" kern="1200" dirty="0"/>
            <a:t>FedEx</a:t>
          </a:r>
        </a:p>
        <a:p>
          <a:pPr marL="0" lvl="0" indent="0" algn="ctr" defTabSz="1244600">
            <a:lnSpc>
              <a:spcPct val="90000"/>
            </a:lnSpc>
            <a:spcBef>
              <a:spcPct val="0"/>
            </a:spcBef>
            <a:spcAft>
              <a:spcPct val="35000"/>
            </a:spcAft>
            <a:buNone/>
          </a:pPr>
          <a:r>
            <a:rPr lang="zh-CN" altLang="en-US" sz="2800" kern="1200" dirty="0"/>
            <a:t>联邦快递</a:t>
          </a:r>
          <a:endParaRPr lang="en-US" sz="2800" kern="1200" dirty="0"/>
        </a:p>
      </dsp:txBody>
      <dsp:txXfrm>
        <a:off x="7351504" y="0"/>
        <a:ext cx="3673059" cy="1220569"/>
      </dsp:txXfrm>
    </dsp:sp>
    <dsp:sp modelId="{45DC5BF2-7EA5-421C-9F58-176ED56B0D8F}">
      <dsp:nvSpPr>
        <dsp:cNvPr id="0" name=""/>
        <dsp:cNvSpPr/>
      </dsp:nvSpPr>
      <dsp:spPr>
        <a:xfrm>
          <a:off x="9188034" y="1296855"/>
          <a:ext cx="0" cy="381428"/>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9149891" y="1220569"/>
          <a:ext cx="76285" cy="7628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05179-14AE-4B6E-A7B6-9D42A7DCB932}"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F0C77-26CD-4E5B-9061-8FB6A7CB0711}" type="slidenum">
              <a:rPr lang="en-US" smtClean="0"/>
              <a:t>‹#›</a:t>
            </a:fld>
            <a:endParaRPr lang="en-US"/>
          </a:p>
        </p:txBody>
      </p:sp>
    </p:spTree>
    <p:extLst>
      <p:ext uri="{BB962C8B-B14F-4D97-AF65-F5344CB8AC3E}">
        <p14:creationId xmlns:p14="http://schemas.microsoft.com/office/powerpoint/2010/main" val="2586760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aggle.com/c/favorita-grocery-sales-forecas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aggle.com/c/shelter-animal-outcom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aggle.com/c/home-credit-default-risk/overview"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Corporación</a:t>
            </a:r>
            <a:r>
              <a:rPr lang="en-US" dirty="0">
                <a:hlinkClick r:id="rId3"/>
              </a:rPr>
              <a:t> </a:t>
            </a:r>
            <a:r>
              <a:rPr lang="en-US" dirty="0" err="1">
                <a:hlinkClick r:id="rId3"/>
              </a:rPr>
              <a:t>Favorita</a:t>
            </a:r>
            <a:r>
              <a:rPr lang="en-US" dirty="0">
                <a:hlinkClick r:id="rId3"/>
              </a:rPr>
              <a:t> Grocery Sales Forecasting | Kaggle</a:t>
            </a:r>
            <a:endParaRPr lang="en-US" dirty="0"/>
          </a:p>
        </p:txBody>
      </p:sp>
      <p:sp>
        <p:nvSpPr>
          <p:cNvPr id="4" name="Slide Number Placeholder 3"/>
          <p:cNvSpPr>
            <a:spLocks noGrp="1"/>
          </p:cNvSpPr>
          <p:nvPr>
            <p:ph type="sldNum" sz="quarter" idx="5"/>
          </p:nvPr>
        </p:nvSpPr>
        <p:spPr/>
        <p:txBody>
          <a:bodyPr/>
          <a:lstStyle/>
          <a:p>
            <a:fld id="{403F0C77-26CD-4E5B-9061-8FB6A7CB0711}" type="slidenum">
              <a:rPr lang="en-US" smtClean="0"/>
              <a:t>3</a:t>
            </a:fld>
            <a:endParaRPr lang="en-US"/>
          </a:p>
        </p:txBody>
      </p:sp>
    </p:spTree>
    <p:extLst>
      <p:ext uri="{BB962C8B-B14F-4D97-AF65-F5344CB8AC3E}">
        <p14:creationId xmlns:p14="http://schemas.microsoft.com/office/powerpoint/2010/main" val="391543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Shelter Animal Outcomes | Kaggle</a:t>
            </a:r>
            <a:endParaRPr lang="en-US" dirty="0"/>
          </a:p>
        </p:txBody>
      </p:sp>
      <p:sp>
        <p:nvSpPr>
          <p:cNvPr id="4" name="Slide Number Placeholder 3"/>
          <p:cNvSpPr>
            <a:spLocks noGrp="1"/>
          </p:cNvSpPr>
          <p:nvPr>
            <p:ph type="sldNum" sz="quarter" idx="5"/>
          </p:nvPr>
        </p:nvSpPr>
        <p:spPr/>
        <p:txBody>
          <a:bodyPr/>
          <a:lstStyle/>
          <a:p>
            <a:fld id="{403F0C77-26CD-4E5B-9061-8FB6A7CB0711}" type="slidenum">
              <a:rPr lang="en-US" smtClean="0"/>
              <a:t>5</a:t>
            </a:fld>
            <a:endParaRPr lang="en-US"/>
          </a:p>
        </p:txBody>
      </p:sp>
    </p:spTree>
    <p:extLst>
      <p:ext uri="{BB962C8B-B14F-4D97-AF65-F5344CB8AC3E}">
        <p14:creationId xmlns:p14="http://schemas.microsoft.com/office/powerpoint/2010/main" val="2788740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Home Credit Default Risk | Kaggle</a:t>
            </a:r>
            <a:endParaRPr lang="en-US" dirty="0"/>
          </a:p>
        </p:txBody>
      </p:sp>
      <p:sp>
        <p:nvSpPr>
          <p:cNvPr id="4" name="Slide Number Placeholder 3"/>
          <p:cNvSpPr>
            <a:spLocks noGrp="1"/>
          </p:cNvSpPr>
          <p:nvPr>
            <p:ph type="sldNum" sz="quarter" idx="5"/>
          </p:nvPr>
        </p:nvSpPr>
        <p:spPr/>
        <p:txBody>
          <a:bodyPr/>
          <a:lstStyle/>
          <a:p>
            <a:fld id="{403F0C77-26CD-4E5B-9061-8FB6A7CB0711}" type="slidenum">
              <a:rPr lang="en-US" smtClean="0"/>
              <a:t>6</a:t>
            </a:fld>
            <a:endParaRPr lang="en-US"/>
          </a:p>
        </p:txBody>
      </p:sp>
    </p:spTree>
    <p:extLst>
      <p:ext uri="{BB962C8B-B14F-4D97-AF65-F5344CB8AC3E}">
        <p14:creationId xmlns:p14="http://schemas.microsoft.com/office/powerpoint/2010/main" val="4179586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F0C77-26CD-4E5B-9061-8FB6A7CB0711}" type="slidenum">
              <a:rPr lang="en-US" smtClean="0"/>
              <a:t>9</a:t>
            </a:fld>
            <a:endParaRPr lang="en-US"/>
          </a:p>
        </p:txBody>
      </p:sp>
    </p:spTree>
    <p:extLst>
      <p:ext uri="{BB962C8B-B14F-4D97-AF65-F5344CB8AC3E}">
        <p14:creationId xmlns:p14="http://schemas.microsoft.com/office/powerpoint/2010/main" val="469545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2/22/2022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2/22/2022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2/22/2022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2/22/2022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2/22/2022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2/22/2022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r>
              <a:rPr lang="en-US" dirty="0">
                <a:solidFill>
                  <a:schemeClr val="tx1"/>
                </a:solidFill>
              </a:rPr>
              <a:t>Self-Introduction</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80"/>
            <a:ext cx="3511233" cy="1147054"/>
          </a:xfrm>
        </p:spPr>
        <p:txBody>
          <a:bodyPr anchor="t">
            <a:normAutofit/>
          </a:bodyPr>
          <a:lstStyle/>
          <a:p>
            <a:r>
              <a:rPr lang="zh-CN" altLang="en-US" sz="2800" dirty="0"/>
              <a:t>入职介绍</a:t>
            </a:r>
            <a:endParaRPr lang="en-US" sz="2800" dirty="0"/>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10;&#10;Description automatically generated">
            <a:extLst>
              <a:ext uri="{FF2B5EF4-FFF2-40B4-BE49-F238E27FC236}">
                <a16:creationId xmlns:a16="http://schemas.microsoft.com/office/drawing/2014/main" id="{7599EE5C-21B2-4459-9E13-63E17F3F6C54}"/>
              </a:ext>
            </a:extLst>
          </p:cNvPr>
          <p:cNvPicPr>
            <a:picLocks noChangeAspect="1"/>
          </p:cNvPicPr>
          <p:nvPr/>
        </p:nvPicPr>
        <p:blipFill rotWithShape="1">
          <a:blip r:embed="rId4"/>
          <a:srcRect t="19915" r="1592" b="17806"/>
          <a:stretch/>
        </p:blipFill>
        <p:spPr>
          <a:xfrm>
            <a:off x="-189640" y="-115747"/>
            <a:ext cx="7727343" cy="8012555"/>
          </a:xfrm>
          <a:prstGeom prst="rect">
            <a:avLst/>
          </a:prstGeom>
        </p:spPr>
      </p:pic>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ltLang="zh-CN" dirty="0">
                <a:solidFill>
                  <a:schemeClr val="tx1">
                    <a:lumMod val="85000"/>
                    <a:lumOff val="15000"/>
                  </a:schemeClr>
                </a:solidFill>
              </a:rPr>
              <a:t>Experience timeline</a:t>
            </a:r>
            <a:br>
              <a:rPr lang="en-US" altLang="zh-CN" dirty="0">
                <a:solidFill>
                  <a:schemeClr val="tx1">
                    <a:lumMod val="85000"/>
                    <a:lumOff val="15000"/>
                  </a:schemeClr>
                </a:solidFill>
              </a:rPr>
            </a:br>
            <a:r>
              <a:rPr lang="zh-CN" altLang="en-US" dirty="0">
                <a:solidFill>
                  <a:schemeClr val="tx1">
                    <a:lumMod val="85000"/>
                    <a:lumOff val="15000"/>
                  </a:schemeClr>
                </a:solidFill>
              </a:rPr>
              <a:t>过往经历</a:t>
            </a:r>
            <a:endParaRPr lang="en-US" dirty="0">
              <a:solidFill>
                <a:schemeClr val="tx1">
                  <a:lumMod val="85000"/>
                  <a:lumOff val="15000"/>
                </a:schemeClr>
              </a:solidFill>
            </a:endParaRP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0723621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building, grass, outdoor, arch&#10;&#10;Description automatically generated">
            <a:extLst>
              <a:ext uri="{FF2B5EF4-FFF2-40B4-BE49-F238E27FC236}">
                <a16:creationId xmlns:a16="http://schemas.microsoft.com/office/drawing/2014/main" id="{9104C5BF-D230-45B9-846E-D062D55FEF12}"/>
              </a:ext>
            </a:extLst>
          </p:cNvPr>
          <p:cNvPicPr>
            <a:picLocks noChangeAspect="1"/>
          </p:cNvPicPr>
          <p:nvPr/>
        </p:nvPicPr>
        <p:blipFill>
          <a:blip r:embed="rId7"/>
          <a:stretch>
            <a:fillRect/>
          </a:stretch>
        </p:blipFill>
        <p:spPr>
          <a:xfrm>
            <a:off x="339524" y="4967125"/>
            <a:ext cx="3862086" cy="1327592"/>
          </a:xfrm>
          <a:prstGeom prst="rect">
            <a:avLst/>
          </a:prstGeom>
        </p:spPr>
      </p:pic>
    </p:spTree>
    <p:extLst>
      <p:ext uri="{BB962C8B-B14F-4D97-AF65-F5344CB8AC3E}">
        <p14:creationId xmlns:p14="http://schemas.microsoft.com/office/powerpoint/2010/main" val="126307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EA6C54-94E6-4DD5-908B-49216D5C2B69}"/>
              </a:ext>
            </a:extLst>
          </p:cNvPr>
          <p:cNvSpPr>
            <a:spLocks noGrp="1"/>
          </p:cNvSpPr>
          <p:nvPr>
            <p:ph type="title"/>
          </p:nvPr>
        </p:nvSpPr>
        <p:spPr>
          <a:xfrm>
            <a:off x="581193" y="702156"/>
            <a:ext cx="6309003" cy="1013800"/>
          </a:xfrm>
        </p:spPr>
        <p:txBody>
          <a:bodyPr>
            <a:normAutofit/>
          </a:bodyPr>
          <a:lstStyle/>
          <a:p>
            <a:pPr>
              <a:lnSpc>
                <a:spcPct val="90000"/>
              </a:lnSpc>
            </a:pPr>
            <a:r>
              <a:rPr lang="en-US" altLang="zh-CN" sz="2200" b="1">
                <a:solidFill>
                  <a:schemeClr val="tx2"/>
                </a:solidFill>
                <a:latin typeface="Times"/>
                <a:ea typeface="Times"/>
                <a:cs typeface="Times"/>
                <a:sym typeface="Times"/>
              </a:rPr>
              <a:t>Stock</a:t>
            </a:r>
            <a:r>
              <a:rPr lang="en-US" sz="2200" b="1">
                <a:solidFill>
                  <a:schemeClr val="tx2"/>
                </a:solidFill>
                <a:latin typeface="Times"/>
                <a:ea typeface="Times"/>
                <a:cs typeface="Times"/>
                <a:sym typeface="Times"/>
              </a:rPr>
              <a:t> Demand in Grocery Stores</a:t>
            </a:r>
            <a:br>
              <a:rPr lang="en-US" altLang="zh-CN" sz="2200" b="1">
                <a:solidFill>
                  <a:schemeClr val="tx2"/>
                </a:solidFill>
                <a:latin typeface="Times"/>
                <a:ea typeface="Times"/>
                <a:cs typeface="Times"/>
                <a:sym typeface="Times"/>
              </a:rPr>
            </a:br>
            <a:r>
              <a:rPr lang="zh-CN" altLang="en-US" sz="2200" b="1">
                <a:solidFill>
                  <a:schemeClr val="tx2"/>
                </a:solidFill>
                <a:latin typeface="Times"/>
                <a:ea typeface="Times"/>
                <a:cs typeface="Times"/>
                <a:sym typeface="Times"/>
              </a:rPr>
              <a:t>生鲜超市需求分析</a:t>
            </a:r>
            <a:br>
              <a:rPr lang="en-US" sz="2200" b="1">
                <a:solidFill>
                  <a:schemeClr val="tx2"/>
                </a:solidFill>
                <a:latin typeface="Times"/>
                <a:ea typeface="Times"/>
                <a:cs typeface="Times"/>
                <a:sym typeface="Times"/>
              </a:rPr>
            </a:br>
            <a:endParaRPr lang="en-US" sz="2200">
              <a:solidFill>
                <a:schemeClr val="tx2"/>
              </a:solidFill>
            </a:endParaRPr>
          </a:p>
        </p:txBody>
      </p:sp>
      <p:sp>
        <p:nvSpPr>
          <p:cNvPr id="12" name="Rectangle 1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551A5E4-D12B-4410-9150-4309D235FC66}"/>
              </a:ext>
            </a:extLst>
          </p:cNvPr>
          <p:cNvSpPr>
            <a:spLocks noGrp="1"/>
          </p:cNvSpPr>
          <p:nvPr>
            <p:ph idx="1"/>
          </p:nvPr>
        </p:nvSpPr>
        <p:spPr>
          <a:xfrm>
            <a:off x="581194" y="1434237"/>
            <a:ext cx="7354116" cy="5229481"/>
          </a:xfrm>
        </p:spPr>
        <p:txBody>
          <a:bodyPr>
            <a:noAutofit/>
          </a:bodyPr>
          <a:lstStyle/>
          <a:p>
            <a:pPr>
              <a:lnSpc>
                <a:spcPct val="100000"/>
              </a:lnSpc>
            </a:pPr>
            <a:r>
              <a:rPr lang="en-US" altLang="zh-CN" sz="1400" b="1" dirty="0">
                <a:solidFill>
                  <a:schemeClr val="tx2"/>
                </a:solidFill>
                <a:latin typeface="Times"/>
                <a:cs typeface="Times"/>
                <a:sym typeface="Times"/>
              </a:rPr>
              <a:t>Features </a:t>
            </a:r>
            <a:r>
              <a:rPr lang="zh-CN" altLang="en-US" sz="1400" b="1" dirty="0">
                <a:solidFill>
                  <a:schemeClr val="tx2"/>
                </a:solidFill>
                <a:latin typeface="Times"/>
                <a:cs typeface="Times"/>
                <a:sym typeface="Times"/>
              </a:rPr>
              <a:t>变量</a:t>
            </a:r>
            <a:endParaRPr lang="en-US" altLang="zh-CN" sz="1400" b="1" dirty="0">
              <a:solidFill>
                <a:schemeClr val="tx2"/>
              </a:solidFill>
              <a:latin typeface="Times"/>
              <a:cs typeface="Times"/>
              <a:sym typeface="Times"/>
            </a:endParaRPr>
          </a:p>
          <a:p>
            <a:pPr marL="0" indent="0">
              <a:lnSpc>
                <a:spcPct val="100000"/>
              </a:lnSpc>
              <a:buNone/>
            </a:pPr>
            <a:r>
              <a:rPr lang="zh-CN" altLang="en-US" sz="1400" dirty="0">
                <a:solidFill>
                  <a:schemeClr val="tx2"/>
                </a:solidFill>
                <a:latin typeface="STZhongsong" panose="02010600040101010101" pitchFamily="2" charset="-122"/>
                <a:ea typeface="STZhongsong" panose="02010600040101010101" pitchFamily="2" charset="-122"/>
                <a:cs typeface="Arial"/>
                <a:sym typeface="Arial"/>
              </a:rPr>
              <a:t>消费者个人信息，交易信息</a:t>
            </a:r>
            <a:r>
              <a:rPr lang="en-US" sz="1400" dirty="0">
                <a:solidFill>
                  <a:schemeClr val="tx2"/>
                </a:solidFill>
                <a:latin typeface="STZhongsong" panose="02010600040101010101" pitchFamily="2" charset="-122"/>
                <a:ea typeface="STZhongsong" panose="02010600040101010101" pitchFamily="2" charset="-122"/>
                <a:cs typeface="Arial"/>
                <a:sym typeface="Arial"/>
              </a:rPr>
              <a:t>, </a:t>
            </a:r>
            <a:r>
              <a:rPr lang="zh-CN" altLang="en-US" sz="1400" dirty="0">
                <a:solidFill>
                  <a:schemeClr val="tx2"/>
                </a:solidFill>
                <a:latin typeface="STZhongsong" panose="02010600040101010101" pitchFamily="2" charset="-122"/>
                <a:ea typeface="STZhongsong" panose="02010600040101010101" pitchFamily="2" charset="-122"/>
                <a:cs typeface="Arial"/>
                <a:sym typeface="Arial"/>
              </a:rPr>
              <a:t>商品信息</a:t>
            </a:r>
            <a:r>
              <a:rPr lang="en-US" sz="1400" dirty="0">
                <a:solidFill>
                  <a:schemeClr val="tx2"/>
                </a:solidFill>
                <a:latin typeface="STZhongsong" panose="02010600040101010101" pitchFamily="2" charset="-122"/>
                <a:ea typeface="STZhongsong" panose="02010600040101010101" pitchFamily="2" charset="-122"/>
                <a:cs typeface="Arial"/>
                <a:sym typeface="Arial"/>
              </a:rPr>
              <a:t>, </a:t>
            </a:r>
            <a:r>
              <a:rPr lang="zh-CN" altLang="en-US" sz="1400" dirty="0">
                <a:solidFill>
                  <a:schemeClr val="tx2"/>
                </a:solidFill>
                <a:latin typeface="STZhongsong" panose="02010600040101010101" pitchFamily="2" charset="-122"/>
                <a:ea typeface="STZhongsong" panose="02010600040101010101" pitchFamily="2" charset="-122"/>
                <a:cs typeface="Arial"/>
                <a:sym typeface="Arial"/>
              </a:rPr>
              <a:t>门店信息</a:t>
            </a:r>
            <a:r>
              <a:rPr lang="en-US" sz="1400" dirty="0">
                <a:solidFill>
                  <a:schemeClr val="tx2"/>
                </a:solidFill>
                <a:latin typeface="STZhongsong" panose="02010600040101010101" pitchFamily="2" charset="-122"/>
                <a:ea typeface="STZhongsong" panose="02010600040101010101" pitchFamily="2" charset="-122"/>
                <a:cs typeface="Arial"/>
                <a:sym typeface="Arial"/>
              </a:rPr>
              <a:t>, </a:t>
            </a:r>
            <a:r>
              <a:rPr lang="zh-CN" altLang="en-US" sz="1400" dirty="0">
                <a:solidFill>
                  <a:schemeClr val="tx2"/>
                </a:solidFill>
                <a:latin typeface="STZhongsong" panose="02010600040101010101" pitchFamily="2" charset="-122"/>
                <a:ea typeface="STZhongsong" panose="02010600040101010101" pitchFamily="2" charset="-122"/>
                <a:cs typeface="Arial"/>
                <a:sym typeface="Arial"/>
              </a:rPr>
              <a:t>假期，油价</a:t>
            </a:r>
            <a:endParaRPr lang="en-US" altLang="zh-CN" sz="1400" dirty="0">
              <a:solidFill>
                <a:schemeClr val="tx2"/>
              </a:solidFill>
              <a:latin typeface="STZhongsong" panose="02010600040101010101" pitchFamily="2" charset="-122"/>
              <a:ea typeface="STZhongsong" panose="02010600040101010101" pitchFamily="2" charset="-122"/>
              <a:cs typeface="Arial"/>
              <a:sym typeface="Arial"/>
            </a:endParaRPr>
          </a:p>
          <a:p>
            <a:pPr marL="0" indent="0">
              <a:lnSpc>
                <a:spcPct val="100000"/>
              </a:lnSpc>
              <a:buNone/>
            </a:pPr>
            <a:endParaRPr lang="en-US" altLang="zh-CN" sz="1400" b="1" dirty="0">
              <a:solidFill>
                <a:schemeClr val="tx2"/>
              </a:solidFill>
              <a:latin typeface="Times"/>
              <a:cs typeface="Times"/>
              <a:sym typeface="Times"/>
            </a:endParaRPr>
          </a:p>
          <a:p>
            <a:pPr>
              <a:lnSpc>
                <a:spcPct val="100000"/>
              </a:lnSpc>
            </a:pPr>
            <a:r>
              <a:rPr lang="en-US" altLang="zh-CN" sz="1400" b="1" dirty="0">
                <a:solidFill>
                  <a:schemeClr val="tx2"/>
                </a:solidFill>
                <a:latin typeface="Times"/>
                <a:cs typeface="Times"/>
                <a:sym typeface="Times"/>
              </a:rPr>
              <a:t>Data Pre-Processing </a:t>
            </a:r>
            <a:r>
              <a:rPr lang="zh-CN" altLang="en-US" sz="1400" b="1" dirty="0">
                <a:solidFill>
                  <a:schemeClr val="tx2"/>
                </a:solidFill>
                <a:latin typeface="Times"/>
                <a:cs typeface="Times"/>
                <a:sym typeface="Times"/>
              </a:rPr>
              <a:t>数据预处理</a:t>
            </a:r>
            <a:endParaRPr lang="en-US" altLang="zh-CN" sz="1400" b="1" dirty="0">
              <a:solidFill>
                <a:schemeClr val="tx2"/>
              </a:solidFill>
              <a:latin typeface="Times"/>
              <a:cs typeface="Times"/>
              <a:sym typeface="Times"/>
            </a:endParaRPr>
          </a:p>
          <a:p>
            <a:pPr marL="0" indent="0">
              <a:lnSpc>
                <a:spcPct val="100000"/>
              </a:lnSpc>
              <a:buNone/>
            </a:pPr>
            <a:r>
              <a:rPr lang="en-US" altLang="zh-CN" sz="1400" dirty="0">
                <a:solidFill>
                  <a:schemeClr val="tx2"/>
                </a:solidFill>
                <a:latin typeface="Times"/>
                <a:cs typeface="Times"/>
                <a:sym typeface="Times"/>
              </a:rPr>
              <a:t>Forward / Backward selection </a:t>
            </a:r>
            <a:r>
              <a:rPr lang="zh-CN" altLang="en-US" sz="1400" dirty="0">
                <a:solidFill>
                  <a:schemeClr val="tx2"/>
                </a:solidFill>
                <a:latin typeface="Times"/>
                <a:cs typeface="Times"/>
                <a:sym typeface="Times"/>
              </a:rPr>
              <a:t>前进法 </a:t>
            </a:r>
            <a:r>
              <a:rPr lang="en-US" altLang="zh-CN" sz="1400" dirty="0">
                <a:solidFill>
                  <a:schemeClr val="tx2"/>
                </a:solidFill>
                <a:latin typeface="Times"/>
                <a:cs typeface="Times"/>
                <a:sym typeface="Times"/>
              </a:rPr>
              <a:t>/ </a:t>
            </a:r>
            <a:r>
              <a:rPr lang="zh-CN" altLang="en-US" sz="1400" dirty="0">
                <a:solidFill>
                  <a:schemeClr val="tx2"/>
                </a:solidFill>
                <a:latin typeface="Times"/>
                <a:cs typeface="Times"/>
                <a:sym typeface="Times"/>
              </a:rPr>
              <a:t>后退法筛选变量：根据残差平方和排列变量重要性</a:t>
            </a:r>
            <a:endParaRPr lang="en-US" altLang="zh-CN" sz="1400" dirty="0">
              <a:solidFill>
                <a:schemeClr val="tx2"/>
              </a:solidFill>
              <a:latin typeface="Times"/>
              <a:cs typeface="Times"/>
              <a:sym typeface="Times"/>
            </a:endParaRPr>
          </a:p>
          <a:p>
            <a:pPr marL="0" indent="0">
              <a:lnSpc>
                <a:spcPct val="100000"/>
              </a:lnSpc>
              <a:buNone/>
            </a:pPr>
            <a:r>
              <a:rPr lang="en-US" altLang="zh-CN" sz="1400" dirty="0">
                <a:solidFill>
                  <a:schemeClr val="tx2"/>
                </a:solidFill>
                <a:latin typeface="Times"/>
                <a:cs typeface="Times"/>
                <a:sym typeface="Times"/>
              </a:rPr>
              <a:t>Multi-collinearity </a:t>
            </a:r>
            <a:r>
              <a:rPr lang="zh-CN" altLang="en-US" sz="1400" dirty="0">
                <a:solidFill>
                  <a:schemeClr val="tx2"/>
                </a:solidFill>
                <a:latin typeface="Times"/>
                <a:cs typeface="Times"/>
                <a:sym typeface="Times"/>
              </a:rPr>
              <a:t>共线性：根据重要性排序删除相关系数超过</a:t>
            </a:r>
            <a:r>
              <a:rPr lang="en-US" altLang="zh-CN" sz="1400" dirty="0">
                <a:solidFill>
                  <a:schemeClr val="tx2"/>
                </a:solidFill>
                <a:latin typeface="Times"/>
                <a:cs typeface="Times"/>
                <a:sym typeface="Times"/>
              </a:rPr>
              <a:t>0.9</a:t>
            </a:r>
            <a:r>
              <a:rPr lang="zh-CN" altLang="en-US" sz="1400" dirty="0">
                <a:solidFill>
                  <a:schemeClr val="tx2"/>
                </a:solidFill>
                <a:latin typeface="Times"/>
                <a:cs typeface="Times"/>
                <a:sym typeface="Times"/>
              </a:rPr>
              <a:t>的变量</a:t>
            </a:r>
            <a:endParaRPr lang="en-US" altLang="zh-CN" sz="1400" dirty="0">
              <a:solidFill>
                <a:schemeClr val="tx2"/>
              </a:solidFill>
              <a:latin typeface="Times"/>
              <a:cs typeface="Times"/>
              <a:sym typeface="Times"/>
            </a:endParaRPr>
          </a:p>
          <a:p>
            <a:pPr marL="0" indent="0">
              <a:lnSpc>
                <a:spcPct val="100000"/>
              </a:lnSpc>
              <a:buNone/>
            </a:pPr>
            <a:endParaRPr lang="en-US" altLang="zh-CN" sz="1400" b="1" dirty="0">
              <a:solidFill>
                <a:schemeClr val="tx2"/>
              </a:solidFill>
              <a:latin typeface="Times"/>
              <a:cs typeface="Times"/>
              <a:sym typeface="Times"/>
            </a:endParaRPr>
          </a:p>
          <a:p>
            <a:pPr>
              <a:lnSpc>
                <a:spcPct val="100000"/>
              </a:lnSpc>
            </a:pPr>
            <a:r>
              <a:rPr lang="zh-CN" altLang="en-US" sz="1400" b="1" dirty="0">
                <a:solidFill>
                  <a:schemeClr val="tx2"/>
                </a:solidFill>
                <a:latin typeface="Times"/>
                <a:cs typeface="Times"/>
                <a:sym typeface="Times"/>
              </a:rPr>
              <a:t>变量筛选</a:t>
            </a:r>
            <a:endParaRPr lang="en-US" altLang="zh-CN" sz="1400" b="1" dirty="0">
              <a:solidFill>
                <a:schemeClr val="tx2"/>
              </a:solidFill>
              <a:latin typeface="Times"/>
              <a:cs typeface="Times"/>
              <a:sym typeface="Times"/>
            </a:endParaRPr>
          </a:p>
          <a:p>
            <a:pPr marL="0" indent="0">
              <a:lnSpc>
                <a:spcPct val="100000"/>
              </a:lnSpc>
              <a:buNone/>
            </a:pPr>
            <a:r>
              <a:rPr lang="en-US" altLang="zh-CN" sz="1400" dirty="0">
                <a:solidFill>
                  <a:schemeClr val="tx2"/>
                </a:solidFill>
                <a:latin typeface="Times"/>
                <a:cs typeface="Times"/>
                <a:sym typeface="Times"/>
              </a:rPr>
              <a:t>R</a:t>
            </a:r>
            <a:r>
              <a:rPr lang="zh-CN" altLang="en-US" sz="1400" dirty="0">
                <a:solidFill>
                  <a:schemeClr val="tx2"/>
                </a:solidFill>
                <a:latin typeface="Times"/>
                <a:cs typeface="Times"/>
                <a:sym typeface="Times"/>
              </a:rPr>
              <a:t>语言</a:t>
            </a:r>
            <a:r>
              <a:rPr lang="en-US" altLang="zh-CN" sz="1400" dirty="0">
                <a:solidFill>
                  <a:schemeClr val="tx2"/>
                </a:solidFill>
                <a:latin typeface="Times"/>
                <a:cs typeface="Times"/>
                <a:sym typeface="Times"/>
              </a:rPr>
              <a:t>mice package </a:t>
            </a:r>
            <a:r>
              <a:rPr lang="zh-CN" altLang="en-US" sz="1400" dirty="0">
                <a:solidFill>
                  <a:schemeClr val="tx2"/>
                </a:solidFill>
                <a:latin typeface="Times"/>
                <a:cs typeface="Times"/>
                <a:sym typeface="Times"/>
              </a:rPr>
              <a:t>线性回归填补油价缺失值</a:t>
            </a:r>
            <a:endParaRPr lang="en-US" altLang="zh-CN" sz="1400" dirty="0">
              <a:solidFill>
                <a:schemeClr val="tx2"/>
              </a:solidFill>
              <a:latin typeface="Times"/>
              <a:cs typeface="Times"/>
              <a:sym typeface="Times"/>
            </a:endParaRPr>
          </a:p>
          <a:p>
            <a:pPr marL="0" indent="0">
              <a:lnSpc>
                <a:spcPct val="100000"/>
              </a:lnSpc>
              <a:buNone/>
            </a:pPr>
            <a:endParaRPr lang="en-US" altLang="zh-CN" sz="1400" b="1" dirty="0">
              <a:solidFill>
                <a:schemeClr val="tx2"/>
              </a:solidFill>
              <a:latin typeface="Times"/>
              <a:cs typeface="Times"/>
              <a:sym typeface="Times"/>
            </a:endParaRPr>
          </a:p>
          <a:p>
            <a:pPr>
              <a:lnSpc>
                <a:spcPct val="100000"/>
              </a:lnSpc>
            </a:pPr>
            <a:r>
              <a:rPr lang="en-US" altLang="zh-CN" sz="1400" b="1" dirty="0">
                <a:solidFill>
                  <a:schemeClr val="tx2"/>
                </a:solidFill>
                <a:latin typeface="Times"/>
                <a:cs typeface="Times"/>
                <a:sym typeface="Times"/>
              </a:rPr>
              <a:t>Modeling </a:t>
            </a:r>
            <a:r>
              <a:rPr lang="zh-CN" altLang="en-US" sz="1400" b="1" dirty="0">
                <a:solidFill>
                  <a:schemeClr val="tx2"/>
                </a:solidFill>
                <a:latin typeface="Times"/>
                <a:cs typeface="Times"/>
                <a:sym typeface="Times"/>
              </a:rPr>
              <a:t>建模</a:t>
            </a:r>
            <a:endParaRPr lang="en-US" altLang="zh-CN" sz="1400" b="1" dirty="0">
              <a:solidFill>
                <a:schemeClr val="tx2"/>
              </a:solidFill>
              <a:latin typeface="Times"/>
              <a:cs typeface="Times"/>
              <a:sym typeface="Times"/>
            </a:endParaRPr>
          </a:p>
          <a:p>
            <a:pPr marL="0" indent="0">
              <a:lnSpc>
                <a:spcPct val="100000"/>
              </a:lnSpc>
              <a:buNone/>
            </a:pPr>
            <a:r>
              <a:rPr lang="zh-CN" altLang="en-US" sz="1400" dirty="0">
                <a:solidFill>
                  <a:schemeClr val="tx2"/>
                </a:solidFill>
                <a:latin typeface="Times"/>
                <a:cs typeface="Times"/>
                <a:sym typeface="Times"/>
              </a:rPr>
              <a:t>      </a:t>
            </a:r>
            <a:r>
              <a:rPr lang="en-US" altLang="zh-CN" sz="1400" dirty="0">
                <a:solidFill>
                  <a:schemeClr val="tx2"/>
                </a:solidFill>
                <a:latin typeface="Times"/>
                <a:cs typeface="Times"/>
                <a:sym typeface="Times"/>
              </a:rPr>
              <a:t>Multi-linear regression </a:t>
            </a:r>
            <a:r>
              <a:rPr lang="zh-CN" altLang="en-US" sz="1400" dirty="0">
                <a:solidFill>
                  <a:schemeClr val="tx2"/>
                </a:solidFill>
                <a:latin typeface="Times"/>
                <a:cs typeface="Times"/>
                <a:sym typeface="Times"/>
              </a:rPr>
              <a:t>多重线性回归</a:t>
            </a:r>
            <a:endParaRPr lang="en-US" altLang="zh-CN" sz="1400" dirty="0">
              <a:solidFill>
                <a:schemeClr val="tx2"/>
              </a:solidFill>
              <a:latin typeface="Times"/>
              <a:cs typeface="Times"/>
              <a:sym typeface="Times"/>
            </a:endParaRPr>
          </a:p>
          <a:p>
            <a:pPr>
              <a:lnSpc>
                <a:spcPct val="100000"/>
              </a:lnSpc>
            </a:pPr>
            <a:endParaRPr lang="en-US" altLang="zh-CN" sz="1400" b="1" dirty="0">
              <a:solidFill>
                <a:schemeClr val="tx2"/>
              </a:solidFill>
              <a:latin typeface="Times"/>
              <a:cs typeface="Times"/>
              <a:sym typeface="Times"/>
            </a:endParaRPr>
          </a:p>
          <a:p>
            <a:pPr>
              <a:lnSpc>
                <a:spcPct val="100000"/>
              </a:lnSpc>
            </a:pPr>
            <a:r>
              <a:rPr lang="en-US" altLang="zh-CN" sz="1400" b="1" dirty="0">
                <a:solidFill>
                  <a:schemeClr val="tx2"/>
                </a:solidFill>
                <a:latin typeface="Times"/>
                <a:cs typeface="Times"/>
                <a:sym typeface="Times"/>
              </a:rPr>
              <a:t>Evaluation </a:t>
            </a:r>
            <a:r>
              <a:rPr lang="zh-CN" altLang="en-US" sz="1400" b="1" dirty="0">
                <a:solidFill>
                  <a:schemeClr val="tx2"/>
                </a:solidFill>
                <a:latin typeface="Times"/>
                <a:cs typeface="Times"/>
                <a:sym typeface="Times"/>
              </a:rPr>
              <a:t>评价</a:t>
            </a:r>
            <a:endParaRPr lang="en-US" altLang="zh-CN" sz="1400" b="1" dirty="0">
              <a:solidFill>
                <a:schemeClr val="tx2"/>
              </a:solidFill>
              <a:latin typeface="Times"/>
              <a:cs typeface="Times"/>
              <a:sym typeface="Times"/>
            </a:endParaRPr>
          </a:p>
          <a:p>
            <a:pPr marL="0" indent="0">
              <a:lnSpc>
                <a:spcPct val="100000"/>
              </a:lnSpc>
              <a:buNone/>
            </a:pPr>
            <a:r>
              <a:rPr lang="zh-CN" altLang="en-US" sz="1400" dirty="0">
                <a:solidFill>
                  <a:schemeClr val="tx2"/>
                </a:solidFill>
                <a:latin typeface="Times"/>
                <a:cs typeface="Times"/>
                <a:sym typeface="Times"/>
              </a:rPr>
              <a:t>    </a:t>
            </a:r>
            <a:r>
              <a:rPr lang="en-US" altLang="zh-CN" sz="1400" dirty="0">
                <a:solidFill>
                  <a:schemeClr val="tx2"/>
                </a:solidFill>
                <a:latin typeface="Times"/>
                <a:cs typeface="Times"/>
                <a:sym typeface="Times"/>
              </a:rPr>
              <a:t>Mean Absolute Percentage Error </a:t>
            </a:r>
            <a:r>
              <a:rPr lang="zh-CN" altLang="en-US" sz="1400" dirty="0">
                <a:solidFill>
                  <a:schemeClr val="tx2"/>
                </a:solidFill>
                <a:latin typeface="Times"/>
                <a:cs typeface="Times"/>
                <a:sym typeface="Times"/>
              </a:rPr>
              <a:t>平均绝对误差百分比</a:t>
            </a:r>
            <a:endParaRPr lang="en-US" altLang="zh-CN" sz="1400" dirty="0">
              <a:solidFill>
                <a:schemeClr val="tx2"/>
              </a:solidFill>
              <a:latin typeface="Times"/>
              <a:cs typeface="Times"/>
              <a:sym typeface="Times"/>
            </a:endParaRPr>
          </a:p>
        </p:txBody>
      </p:sp>
      <p:pic>
        <p:nvPicPr>
          <p:cNvPr id="5" name="Picture 4" descr="A picture containing fruit, food, marketplace, vegetable&#10;&#10;Description automatically generated">
            <a:extLst>
              <a:ext uri="{FF2B5EF4-FFF2-40B4-BE49-F238E27FC236}">
                <a16:creationId xmlns:a16="http://schemas.microsoft.com/office/drawing/2014/main" id="{5629B9B1-39D8-47C6-8D05-1A655E6AB603}"/>
              </a:ext>
            </a:extLst>
          </p:cNvPr>
          <p:cNvPicPr>
            <a:picLocks noChangeAspect="1"/>
          </p:cNvPicPr>
          <p:nvPr/>
        </p:nvPicPr>
        <p:blipFill rotWithShape="1">
          <a:blip r:embed="rId3"/>
          <a:srcRect l="15650" r="46041"/>
          <a:stretch/>
        </p:blipFill>
        <p:spPr>
          <a:xfrm>
            <a:off x="7521283" y="10"/>
            <a:ext cx="4670717" cy="6857990"/>
          </a:xfrm>
          <a:prstGeom prst="rect">
            <a:avLst/>
          </a:prstGeom>
        </p:spPr>
      </p:pic>
    </p:spTree>
    <p:extLst>
      <p:ext uri="{BB962C8B-B14F-4D97-AF65-F5344CB8AC3E}">
        <p14:creationId xmlns:p14="http://schemas.microsoft.com/office/powerpoint/2010/main" val="41302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ltLang="zh-CN" dirty="0">
                <a:solidFill>
                  <a:schemeClr val="tx1">
                    <a:lumMod val="85000"/>
                    <a:lumOff val="15000"/>
                  </a:schemeClr>
                </a:solidFill>
              </a:rPr>
              <a:t>Experience timeline</a:t>
            </a:r>
            <a:br>
              <a:rPr lang="en-US" altLang="zh-CN" dirty="0">
                <a:solidFill>
                  <a:schemeClr val="tx1">
                    <a:lumMod val="85000"/>
                    <a:lumOff val="15000"/>
                  </a:schemeClr>
                </a:solidFill>
              </a:rPr>
            </a:br>
            <a:r>
              <a:rPr lang="zh-CN" altLang="en-US" dirty="0">
                <a:solidFill>
                  <a:schemeClr val="tx1">
                    <a:lumMod val="85000"/>
                    <a:lumOff val="15000"/>
                  </a:schemeClr>
                </a:solidFill>
              </a:rPr>
              <a:t>过往经历</a:t>
            </a:r>
            <a:endParaRPr lang="en-US" dirty="0">
              <a:solidFill>
                <a:schemeClr val="tx1">
                  <a:lumMod val="85000"/>
                  <a:lumOff val="15000"/>
                </a:schemeClr>
              </a:solidFill>
            </a:endParaRP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352540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building, grass, outdoor, arch&#10;&#10;Description automatically generated">
            <a:extLst>
              <a:ext uri="{FF2B5EF4-FFF2-40B4-BE49-F238E27FC236}">
                <a16:creationId xmlns:a16="http://schemas.microsoft.com/office/drawing/2014/main" id="{9104C5BF-D230-45B9-846E-D062D55FEF12}"/>
              </a:ext>
            </a:extLst>
          </p:cNvPr>
          <p:cNvPicPr>
            <a:picLocks noChangeAspect="1"/>
          </p:cNvPicPr>
          <p:nvPr/>
        </p:nvPicPr>
        <p:blipFill>
          <a:blip r:embed="rId7"/>
          <a:stretch>
            <a:fillRect/>
          </a:stretch>
        </p:blipFill>
        <p:spPr>
          <a:xfrm>
            <a:off x="339524" y="4967125"/>
            <a:ext cx="3862086" cy="1327592"/>
          </a:xfrm>
          <a:prstGeom prst="rect">
            <a:avLst/>
          </a:prstGeom>
        </p:spPr>
      </p:pic>
      <p:pic>
        <p:nvPicPr>
          <p:cNvPr id="6" name="Picture 5" descr="A sign in front of a building&#10;&#10;Description automatically generated with medium confidence">
            <a:extLst>
              <a:ext uri="{FF2B5EF4-FFF2-40B4-BE49-F238E27FC236}">
                <a16:creationId xmlns:a16="http://schemas.microsoft.com/office/drawing/2014/main" id="{0740D217-6A30-42A0-AC90-E711B638D747}"/>
              </a:ext>
            </a:extLst>
          </p:cNvPr>
          <p:cNvPicPr>
            <a:picLocks noChangeAspect="1"/>
          </p:cNvPicPr>
          <p:nvPr/>
        </p:nvPicPr>
        <p:blipFill>
          <a:blip r:embed="rId8"/>
          <a:stretch>
            <a:fillRect/>
          </a:stretch>
        </p:blipFill>
        <p:spPr>
          <a:xfrm>
            <a:off x="4475270" y="1890876"/>
            <a:ext cx="3241459" cy="1826022"/>
          </a:xfrm>
          <a:prstGeom prst="rect">
            <a:avLst/>
          </a:prstGeom>
        </p:spPr>
      </p:pic>
    </p:spTree>
    <p:extLst>
      <p:ext uri="{BB962C8B-B14F-4D97-AF65-F5344CB8AC3E}">
        <p14:creationId xmlns:p14="http://schemas.microsoft.com/office/powerpoint/2010/main" val="368122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6C54-94E6-4DD5-908B-49216D5C2B69}"/>
              </a:ext>
            </a:extLst>
          </p:cNvPr>
          <p:cNvSpPr>
            <a:spLocks noGrp="1"/>
          </p:cNvSpPr>
          <p:nvPr>
            <p:ph type="title"/>
          </p:nvPr>
        </p:nvSpPr>
        <p:spPr/>
        <p:txBody>
          <a:bodyPr>
            <a:normAutofit fontScale="90000"/>
          </a:bodyPr>
          <a:lstStyle/>
          <a:p>
            <a:r>
              <a:rPr lang="en-US" altLang="zh-CN" sz="2800" b="1" dirty="0">
                <a:solidFill>
                  <a:schemeClr val="dk1"/>
                </a:solidFill>
                <a:latin typeface="Times"/>
                <a:ea typeface="Times"/>
                <a:cs typeface="Times"/>
                <a:sym typeface="Times"/>
              </a:rPr>
              <a:t>Animal Shelter </a:t>
            </a:r>
            <a:br>
              <a:rPr lang="en-US" altLang="zh-CN" sz="2800" b="1" dirty="0">
                <a:solidFill>
                  <a:schemeClr val="dk1"/>
                </a:solidFill>
                <a:latin typeface="Times"/>
                <a:ea typeface="Times"/>
                <a:cs typeface="Times"/>
                <a:sym typeface="Times"/>
              </a:rPr>
            </a:br>
            <a:r>
              <a:rPr lang="zh-CN" altLang="en-US" sz="2800" b="1" dirty="0">
                <a:solidFill>
                  <a:schemeClr val="dk1"/>
                </a:solidFill>
                <a:latin typeface="Times"/>
                <a:ea typeface="Times"/>
                <a:cs typeface="Times"/>
                <a:sym typeface="Times"/>
              </a:rPr>
              <a:t>动物领养结果预测</a:t>
            </a:r>
            <a:br>
              <a:rPr lang="en-US" sz="2800" b="1" dirty="0">
                <a:solidFill>
                  <a:schemeClr val="dk1"/>
                </a:solidFill>
                <a:latin typeface="Times"/>
                <a:ea typeface="Times"/>
                <a:cs typeface="Times"/>
                <a:sym typeface="Times"/>
              </a:rPr>
            </a:br>
            <a:endParaRPr lang="en-US" dirty="0"/>
          </a:p>
        </p:txBody>
      </p:sp>
      <p:sp>
        <p:nvSpPr>
          <p:cNvPr id="3" name="Content Placeholder 2">
            <a:extLst>
              <a:ext uri="{FF2B5EF4-FFF2-40B4-BE49-F238E27FC236}">
                <a16:creationId xmlns:a16="http://schemas.microsoft.com/office/drawing/2014/main" id="{F551A5E4-D12B-4410-9150-4309D235FC66}"/>
              </a:ext>
            </a:extLst>
          </p:cNvPr>
          <p:cNvSpPr>
            <a:spLocks noGrp="1"/>
          </p:cNvSpPr>
          <p:nvPr>
            <p:ph idx="1"/>
          </p:nvPr>
        </p:nvSpPr>
        <p:spPr>
          <a:xfrm>
            <a:off x="593846" y="1547689"/>
            <a:ext cx="11029615" cy="5214775"/>
          </a:xfrm>
        </p:spPr>
        <p:txBody>
          <a:bodyPr>
            <a:normAutofit fontScale="85000" lnSpcReduction="20000"/>
          </a:bodyPr>
          <a:lstStyle/>
          <a:p>
            <a:r>
              <a:rPr lang="en-US" altLang="zh-CN" sz="1800" b="1" dirty="0">
                <a:solidFill>
                  <a:schemeClr val="dk1"/>
                </a:solidFill>
                <a:latin typeface="Times"/>
                <a:cs typeface="Times"/>
                <a:sym typeface="Times"/>
              </a:rPr>
              <a:t>Features </a:t>
            </a:r>
            <a:r>
              <a:rPr lang="zh-CN" altLang="en-US" sz="1800" b="1" dirty="0">
                <a:solidFill>
                  <a:schemeClr val="dk1"/>
                </a:solidFill>
                <a:latin typeface="Times"/>
                <a:cs typeface="Times"/>
                <a:sym typeface="Times"/>
              </a:rPr>
              <a:t>变量</a:t>
            </a:r>
            <a:endParaRPr lang="en-US" altLang="zh-CN" sz="1800" b="1" dirty="0">
              <a:solidFill>
                <a:schemeClr val="dk1"/>
              </a:solidFill>
              <a:latin typeface="Times"/>
              <a:cs typeface="Times"/>
              <a:sym typeface="Times"/>
            </a:endParaRPr>
          </a:p>
          <a:p>
            <a:pPr marL="0" indent="0">
              <a:buNone/>
            </a:pPr>
            <a:r>
              <a:rPr lang="zh-CN" altLang="en-US" sz="1800" dirty="0"/>
              <a:t>物种，品种，性别，生日，领养结果，被处理时间</a:t>
            </a:r>
            <a:endParaRPr lang="en-US" altLang="zh-CN" sz="1800" b="1" dirty="0">
              <a:solidFill>
                <a:schemeClr val="dk1"/>
              </a:solidFill>
              <a:latin typeface="Times"/>
              <a:cs typeface="Times"/>
              <a:sym typeface="Times"/>
            </a:endParaRPr>
          </a:p>
          <a:p>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Patterns </a:t>
            </a:r>
            <a:r>
              <a:rPr lang="zh-CN" altLang="en-US" sz="1800" b="1" dirty="0">
                <a:solidFill>
                  <a:schemeClr val="dk1"/>
                </a:solidFill>
                <a:latin typeface="Times"/>
                <a:cs typeface="Times"/>
                <a:sym typeface="Times"/>
              </a:rPr>
              <a:t>数据分布特点</a:t>
            </a:r>
            <a:endParaRPr lang="en-US" altLang="zh-CN" sz="1800" dirty="0"/>
          </a:p>
          <a:p>
            <a:pPr marL="0" indent="0">
              <a:buNone/>
            </a:pPr>
            <a:r>
              <a:rPr lang="zh-CN" altLang="en-US" sz="1800" dirty="0">
                <a:solidFill>
                  <a:schemeClr val="dk1"/>
                </a:solidFill>
                <a:latin typeface="Times"/>
                <a:cs typeface="Times"/>
                <a:sym typeface="Times"/>
              </a:rPr>
              <a:t>安乐死常发生在幼年动物身上</a:t>
            </a:r>
            <a:endParaRPr lang="en-US" altLang="zh-CN" sz="1800"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领养周期：安乐死之前周末呈现周期性提升</a:t>
            </a:r>
            <a:endParaRPr lang="en-US" altLang="zh-CN" sz="1800" dirty="0">
              <a:solidFill>
                <a:schemeClr val="dk1"/>
              </a:solidFill>
              <a:latin typeface="Times"/>
              <a:cs typeface="Times"/>
              <a:sym typeface="Times"/>
            </a:endParaRPr>
          </a:p>
          <a:p>
            <a:pPr marL="0" indent="0">
              <a:buNone/>
            </a:pPr>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Modeling </a:t>
            </a:r>
            <a:r>
              <a:rPr lang="zh-CN" altLang="en-US" sz="1800" b="1" dirty="0">
                <a:solidFill>
                  <a:schemeClr val="dk1"/>
                </a:solidFill>
                <a:latin typeface="Times"/>
                <a:cs typeface="Times"/>
                <a:sym typeface="Times"/>
              </a:rPr>
              <a:t>建模</a:t>
            </a:r>
            <a:endParaRPr lang="en-US" altLang="zh-CN" sz="1800" b="1"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        随机森林</a:t>
            </a:r>
            <a:endParaRPr lang="en-US" altLang="zh-CN" sz="1800" dirty="0">
              <a:solidFill>
                <a:schemeClr val="dk1"/>
              </a:solidFill>
              <a:latin typeface="Times"/>
              <a:cs typeface="Times"/>
              <a:sym typeface="Times"/>
            </a:endParaRPr>
          </a:p>
          <a:p>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Evaluation </a:t>
            </a:r>
            <a:r>
              <a:rPr lang="zh-CN" altLang="en-US" sz="1800" b="1" dirty="0">
                <a:solidFill>
                  <a:schemeClr val="dk1"/>
                </a:solidFill>
                <a:latin typeface="Times"/>
                <a:cs typeface="Times"/>
                <a:sym typeface="Times"/>
              </a:rPr>
              <a:t>评价</a:t>
            </a:r>
            <a:endParaRPr lang="en-US" altLang="zh-CN" sz="1800" b="1"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    </a:t>
            </a:r>
            <a:r>
              <a:rPr lang="en-US" altLang="zh-CN" sz="1800" dirty="0">
                <a:solidFill>
                  <a:schemeClr val="dk1"/>
                </a:solidFill>
                <a:latin typeface="Times"/>
                <a:cs typeface="Times"/>
                <a:sym typeface="Times"/>
              </a:rPr>
              <a:t>Accuracy: </a:t>
            </a:r>
            <a:r>
              <a:rPr lang="zh-CN" altLang="en-US" sz="1800" dirty="0">
                <a:solidFill>
                  <a:schemeClr val="dk1"/>
                </a:solidFill>
                <a:latin typeface="Times"/>
                <a:cs typeface="Times"/>
                <a:sym typeface="Times"/>
              </a:rPr>
              <a:t>全样本下正确预测率</a:t>
            </a:r>
            <a:endParaRPr lang="en-US" altLang="zh-CN" sz="1800" dirty="0">
              <a:solidFill>
                <a:schemeClr val="dk1"/>
              </a:solidFill>
              <a:latin typeface="Times"/>
              <a:cs typeface="Times"/>
              <a:sym typeface="Times"/>
            </a:endParaRPr>
          </a:p>
          <a:p>
            <a:pPr marL="0" indent="0">
              <a:buNone/>
            </a:pPr>
            <a:r>
              <a:rPr lang="en-US" altLang="zh-CN" sz="1800" dirty="0">
                <a:solidFill>
                  <a:schemeClr val="dk1"/>
                </a:solidFill>
                <a:latin typeface="Times"/>
                <a:cs typeface="Times"/>
                <a:sym typeface="Times"/>
              </a:rPr>
              <a:t>    Precision</a:t>
            </a:r>
            <a:r>
              <a:rPr lang="zh-CN" altLang="en-US" sz="1800" dirty="0">
                <a:solidFill>
                  <a:schemeClr val="dk1"/>
                </a:solidFill>
                <a:latin typeface="Times"/>
                <a:cs typeface="Times"/>
                <a:sym typeface="Times"/>
              </a:rPr>
              <a:t>：预测样本中正确率</a:t>
            </a:r>
            <a:endParaRPr lang="en-US" altLang="zh-CN" sz="1800" dirty="0">
              <a:solidFill>
                <a:schemeClr val="dk1"/>
              </a:solidFill>
              <a:latin typeface="Times"/>
              <a:cs typeface="Times"/>
              <a:sym typeface="Times"/>
            </a:endParaRPr>
          </a:p>
          <a:p>
            <a:pPr marL="0" indent="0">
              <a:buNone/>
            </a:pPr>
            <a:r>
              <a:rPr lang="en-US" altLang="zh-CN" sz="1800" dirty="0">
                <a:solidFill>
                  <a:schemeClr val="dk1"/>
                </a:solidFill>
                <a:latin typeface="Times"/>
                <a:cs typeface="Times"/>
                <a:sym typeface="Times"/>
              </a:rPr>
              <a:t>    Recall</a:t>
            </a:r>
            <a:r>
              <a:rPr lang="zh-CN" altLang="en-US" sz="1800" dirty="0">
                <a:solidFill>
                  <a:schemeClr val="dk1"/>
                </a:solidFill>
                <a:latin typeface="Times"/>
                <a:cs typeface="Times"/>
                <a:sym typeface="Times"/>
              </a:rPr>
              <a:t>： 正样本下正确率</a:t>
            </a:r>
            <a:endParaRPr lang="en-US" altLang="zh-CN" sz="1800" dirty="0">
              <a:solidFill>
                <a:schemeClr val="dk1"/>
              </a:solidFill>
              <a:latin typeface="Times"/>
              <a:cs typeface="Times"/>
              <a:sym typeface="Times"/>
            </a:endParaRPr>
          </a:p>
          <a:p>
            <a:pPr marL="0" indent="0">
              <a:buNone/>
            </a:pPr>
            <a:r>
              <a:rPr lang="en-US" altLang="zh-CN" sz="1800" dirty="0">
                <a:solidFill>
                  <a:schemeClr val="dk1"/>
                </a:solidFill>
                <a:latin typeface="Times"/>
                <a:cs typeface="Times"/>
                <a:sym typeface="Times"/>
              </a:rPr>
              <a:t>    F1</a:t>
            </a:r>
            <a:r>
              <a:rPr lang="zh-CN" altLang="en-US" sz="1800" dirty="0">
                <a:solidFill>
                  <a:schemeClr val="dk1"/>
                </a:solidFill>
                <a:latin typeface="Times"/>
                <a:cs typeface="Times"/>
                <a:sym typeface="Times"/>
              </a:rPr>
              <a:t>：精确率与召回率加权平均</a:t>
            </a:r>
            <a:endParaRPr lang="en-US" altLang="zh-CN" sz="1800" dirty="0">
              <a:solidFill>
                <a:schemeClr val="dk1"/>
              </a:solidFill>
              <a:latin typeface="Times"/>
              <a:cs typeface="Times"/>
              <a:sym typeface="Times"/>
            </a:endParaRPr>
          </a:p>
        </p:txBody>
      </p:sp>
      <p:pic>
        <p:nvPicPr>
          <p:cNvPr id="6" name="Picture 5" descr="Two puppies in a basket&#10;&#10;Description automatically generated with medium confidence">
            <a:extLst>
              <a:ext uri="{FF2B5EF4-FFF2-40B4-BE49-F238E27FC236}">
                <a16:creationId xmlns:a16="http://schemas.microsoft.com/office/drawing/2014/main" id="{E27F8C16-45A5-48B7-9891-3A8D3F5B6652}"/>
              </a:ext>
            </a:extLst>
          </p:cNvPr>
          <p:cNvPicPr>
            <a:picLocks noChangeAspect="1"/>
          </p:cNvPicPr>
          <p:nvPr/>
        </p:nvPicPr>
        <p:blipFill>
          <a:blip r:embed="rId3"/>
          <a:stretch>
            <a:fillRect/>
          </a:stretch>
        </p:blipFill>
        <p:spPr>
          <a:xfrm>
            <a:off x="5929172" y="726440"/>
            <a:ext cx="4948064" cy="3295411"/>
          </a:xfrm>
          <a:prstGeom prst="rect">
            <a:avLst/>
          </a:prstGeom>
        </p:spPr>
      </p:pic>
      <p:pic>
        <p:nvPicPr>
          <p:cNvPr id="8" name="Picture 7">
            <a:extLst>
              <a:ext uri="{FF2B5EF4-FFF2-40B4-BE49-F238E27FC236}">
                <a16:creationId xmlns:a16="http://schemas.microsoft.com/office/drawing/2014/main" id="{1DA1F5AA-872B-4428-A0D5-78A3606F14DD}"/>
              </a:ext>
            </a:extLst>
          </p:cNvPr>
          <p:cNvPicPr>
            <a:picLocks noChangeAspect="1"/>
          </p:cNvPicPr>
          <p:nvPr/>
        </p:nvPicPr>
        <p:blipFill>
          <a:blip r:embed="rId4"/>
          <a:stretch>
            <a:fillRect/>
          </a:stretch>
        </p:blipFill>
        <p:spPr>
          <a:xfrm>
            <a:off x="5839372" y="4380669"/>
            <a:ext cx="5127664" cy="2118512"/>
          </a:xfrm>
          <a:prstGeom prst="rect">
            <a:avLst/>
          </a:prstGeom>
        </p:spPr>
      </p:pic>
    </p:spTree>
    <p:extLst>
      <p:ext uri="{BB962C8B-B14F-4D97-AF65-F5344CB8AC3E}">
        <p14:creationId xmlns:p14="http://schemas.microsoft.com/office/powerpoint/2010/main" val="394205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6C54-94E6-4DD5-908B-49216D5C2B69}"/>
              </a:ext>
            </a:extLst>
          </p:cNvPr>
          <p:cNvSpPr>
            <a:spLocks noGrp="1"/>
          </p:cNvSpPr>
          <p:nvPr>
            <p:ph type="title"/>
          </p:nvPr>
        </p:nvSpPr>
        <p:spPr/>
        <p:txBody>
          <a:bodyPr>
            <a:normAutofit fontScale="90000"/>
          </a:bodyPr>
          <a:lstStyle/>
          <a:p>
            <a:r>
              <a:rPr lang="en-US" altLang="zh-CN" sz="2800" b="1" dirty="0">
                <a:solidFill>
                  <a:schemeClr val="dk1"/>
                </a:solidFill>
                <a:latin typeface="Times"/>
                <a:ea typeface="Times"/>
                <a:cs typeface="Times"/>
                <a:sym typeface="Times"/>
              </a:rPr>
              <a:t>Home Credit Default Risk </a:t>
            </a:r>
            <a:br>
              <a:rPr lang="en-US" altLang="zh-CN" sz="2800" b="1" dirty="0">
                <a:solidFill>
                  <a:schemeClr val="dk1"/>
                </a:solidFill>
                <a:latin typeface="Times"/>
                <a:ea typeface="Times"/>
                <a:cs typeface="Times"/>
                <a:sym typeface="Times"/>
              </a:rPr>
            </a:br>
            <a:r>
              <a:rPr lang="zh-CN" altLang="en-US" sz="2800" b="1" dirty="0">
                <a:solidFill>
                  <a:schemeClr val="dk1"/>
                </a:solidFill>
                <a:latin typeface="Times"/>
                <a:ea typeface="Times"/>
                <a:cs typeface="Times"/>
                <a:sym typeface="Times"/>
              </a:rPr>
              <a:t>银行违约风险预测</a:t>
            </a:r>
            <a:br>
              <a:rPr lang="en-US" sz="2800" b="1" dirty="0">
                <a:solidFill>
                  <a:schemeClr val="dk1"/>
                </a:solidFill>
                <a:latin typeface="Times"/>
                <a:ea typeface="Times"/>
                <a:cs typeface="Times"/>
                <a:sym typeface="Times"/>
              </a:rPr>
            </a:br>
            <a:endParaRPr lang="en-US" dirty="0"/>
          </a:p>
        </p:txBody>
      </p:sp>
      <p:sp>
        <p:nvSpPr>
          <p:cNvPr id="3" name="Content Placeholder 2">
            <a:extLst>
              <a:ext uri="{FF2B5EF4-FFF2-40B4-BE49-F238E27FC236}">
                <a16:creationId xmlns:a16="http://schemas.microsoft.com/office/drawing/2014/main" id="{F551A5E4-D12B-4410-9150-4309D235FC66}"/>
              </a:ext>
            </a:extLst>
          </p:cNvPr>
          <p:cNvSpPr>
            <a:spLocks noGrp="1"/>
          </p:cNvSpPr>
          <p:nvPr>
            <p:ph idx="1"/>
          </p:nvPr>
        </p:nvSpPr>
        <p:spPr>
          <a:xfrm>
            <a:off x="662086" y="1574985"/>
            <a:ext cx="11029615" cy="5050608"/>
          </a:xfrm>
        </p:spPr>
        <p:txBody>
          <a:bodyPr>
            <a:normAutofit fontScale="92500" lnSpcReduction="10000"/>
          </a:bodyPr>
          <a:lstStyle/>
          <a:p>
            <a:r>
              <a:rPr lang="en-US" altLang="zh-CN" sz="1800" b="1" dirty="0">
                <a:solidFill>
                  <a:schemeClr val="dk1"/>
                </a:solidFill>
                <a:latin typeface="Times"/>
                <a:cs typeface="Times"/>
                <a:sym typeface="Times"/>
              </a:rPr>
              <a:t>Features </a:t>
            </a:r>
            <a:r>
              <a:rPr lang="zh-CN" altLang="en-US" sz="1800" b="1" dirty="0">
                <a:solidFill>
                  <a:schemeClr val="dk1"/>
                </a:solidFill>
                <a:latin typeface="Times"/>
                <a:cs typeface="Times"/>
                <a:sym typeface="Times"/>
              </a:rPr>
              <a:t>变量</a:t>
            </a:r>
            <a:endParaRPr lang="en-US" altLang="zh-CN" sz="1800" b="1" dirty="0">
              <a:solidFill>
                <a:schemeClr val="dk1"/>
              </a:solidFill>
              <a:latin typeface="Times"/>
              <a:cs typeface="Times"/>
              <a:sym typeface="Times"/>
            </a:endParaRPr>
          </a:p>
          <a:p>
            <a:pPr marL="0" indent="0">
              <a:buNone/>
            </a:pPr>
            <a:r>
              <a:rPr lang="zh-CN" altLang="en-US" sz="1800" dirty="0"/>
              <a:t>申请者静态数据</a:t>
            </a:r>
            <a:r>
              <a:rPr lang="en-US" sz="1800" dirty="0"/>
              <a:t>, </a:t>
            </a:r>
            <a:r>
              <a:rPr lang="en-US" altLang="zh-CN" sz="1800" dirty="0"/>
              <a:t>Credit Bureau</a:t>
            </a:r>
            <a:r>
              <a:rPr lang="zh-CN" altLang="en-US" sz="1800" dirty="0"/>
              <a:t>中含过往历史的用户数据</a:t>
            </a:r>
            <a:r>
              <a:rPr lang="en-US" sz="1800" dirty="0"/>
              <a:t>, </a:t>
            </a:r>
            <a:r>
              <a:rPr lang="zh-CN" altLang="en-US" sz="1800" dirty="0"/>
              <a:t>过往月结存</a:t>
            </a:r>
            <a:r>
              <a:rPr lang="en-US" sz="1800" dirty="0"/>
              <a:t>, </a:t>
            </a:r>
            <a:r>
              <a:rPr lang="zh-CN" altLang="en-US" sz="1800" dirty="0"/>
              <a:t>过往销售点（</a:t>
            </a:r>
            <a:r>
              <a:rPr lang="en-US" altLang="zh-CN" sz="1800" dirty="0"/>
              <a:t>POS</a:t>
            </a:r>
            <a:r>
              <a:rPr lang="zh-CN" altLang="en-US" sz="1800" dirty="0"/>
              <a:t>）月结存以及现金贷款</a:t>
            </a:r>
            <a:r>
              <a:rPr lang="en-US" sz="1800" dirty="0"/>
              <a:t>, </a:t>
            </a:r>
            <a:r>
              <a:rPr lang="zh-CN" altLang="en-US" sz="1800" dirty="0"/>
              <a:t>过往信用卡月结存，过往贷款申请信息，往期分期付款信息</a:t>
            </a:r>
            <a:endParaRPr lang="en-US" altLang="zh-CN" sz="1800" b="1" dirty="0">
              <a:solidFill>
                <a:schemeClr val="dk1"/>
              </a:solidFill>
              <a:latin typeface="Times"/>
              <a:cs typeface="Times"/>
              <a:sym typeface="Times"/>
            </a:endParaRPr>
          </a:p>
          <a:p>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Data Pre-processing </a:t>
            </a:r>
            <a:r>
              <a:rPr lang="zh-CN" altLang="en-US" sz="1800" b="1" dirty="0">
                <a:solidFill>
                  <a:schemeClr val="dk1"/>
                </a:solidFill>
                <a:latin typeface="Times"/>
                <a:cs typeface="Times"/>
                <a:sym typeface="Times"/>
              </a:rPr>
              <a:t>数据预处理</a:t>
            </a:r>
            <a:endParaRPr lang="en-US" altLang="zh-CN" sz="1800" b="1" dirty="0">
              <a:solidFill>
                <a:schemeClr val="dk1"/>
              </a:solidFill>
              <a:latin typeface="Times"/>
              <a:cs typeface="Times"/>
              <a:sym typeface="Times"/>
            </a:endParaRPr>
          </a:p>
          <a:p>
            <a:pPr marL="0" indent="0">
              <a:buNone/>
            </a:pPr>
            <a:r>
              <a:rPr lang="zh-CN" altLang="en-US" sz="1800" dirty="0"/>
              <a:t>中位数填补：员工就业天数异常值采用中位数填补</a:t>
            </a:r>
            <a:endParaRPr lang="en-US" altLang="zh-CN" sz="1800" dirty="0"/>
          </a:p>
          <a:p>
            <a:pPr marL="0" indent="0">
              <a:buNone/>
            </a:pPr>
            <a:r>
              <a:rPr lang="zh-CN" altLang="en-US" sz="1800" dirty="0">
                <a:solidFill>
                  <a:schemeClr val="dk1"/>
                </a:solidFill>
                <a:latin typeface="Times"/>
                <a:cs typeface="Times"/>
                <a:sym typeface="Times"/>
              </a:rPr>
              <a:t>数据归一化：提升运算速率，并使多量标统一</a:t>
            </a:r>
            <a:endParaRPr lang="en-US" altLang="zh-CN" sz="1800" dirty="0">
              <a:solidFill>
                <a:schemeClr val="dk1"/>
              </a:solidFill>
              <a:latin typeface="Times"/>
              <a:cs typeface="Times"/>
              <a:sym typeface="Times"/>
            </a:endParaRPr>
          </a:p>
          <a:p>
            <a:pPr marL="0" indent="0">
              <a:buNone/>
            </a:pPr>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Modeling </a:t>
            </a:r>
            <a:r>
              <a:rPr lang="zh-CN" altLang="en-US" sz="1800" b="1" dirty="0">
                <a:solidFill>
                  <a:schemeClr val="dk1"/>
                </a:solidFill>
                <a:latin typeface="Times"/>
                <a:cs typeface="Times"/>
                <a:sym typeface="Times"/>
              </a:rPr>
              <a:t>建模</a:t>
            </a:r>
            <a:endParaRPr lang="en-US" altLang="zh-CN" sz="1800" b="1"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     逻辑回归，随机森林，</a:t>
            </a:r>
            <a:r>
              <a:rPr lang="en-US" altLang="zh-CN" sz="1800" dirty="0" err="1">
                <a:solidFill>
                  <a:schemeClr val="dk1"/>
                </a:solidFill>
                <a:latin typeface="Times"/>
                <a:cs typeface="Times"/>
                <a:sym typeface="Times"/>
              </a:rPr>
              <a:t>XGBoost</a:t>
            </a:r>
            <a:endParaRPr lang="en-US" altLang="zh-CN" sz="1800" dirty="0">
              <a:solidFill>
                <a:schemeClr val="dk1"/>
              </a:solidFill>
              <a:latin typeface="Times"/>
              <a:cs typeface="Times"/>
              <a:sym typeface="Times"/>
            </a:endParaRPr>
          </a:p>
          <a:p>
            <a:pPr marL="0" indent="0">
              <a:buNone/>
            </a:pPr>
            <a:endParaRPr lang="en-US" altLang="zh-CN" sz="1800" b="1" dirty="0">
              <a:solidFill>
                <a:schemeClr val="dk1"/>
              </a:solidFill>
              <a:latin typeface="Times"/>
              <a:cs typeface="Times"/>
              <a:sym typeface="Times"/>
            </a:endParaRPr>
          </a:p>
          <a:p>
            <a:r>
              <a:rPr lang="en-US" altLang="zh-CN" sz="1800" b="1" dirty="0">
                <a:solidFill>
                  <a:schemeClr val="dk1"/>
                </a:solidFill>
                <a:latin typeface="Times"/>
                <a:cs typeface="Times"/>
                <a:sym typeface="Times"/>
              </a:rPr>
              <a:t>Evaluation </a:t>
            </a:r>
            <a:r>
              <a:rPr lang="zh-CN" altLang="en-US" sz="1800" b="1" dirty="0">
                <a:solidFill>
                  <a:schemeClr val="dk1"/>
                </a:solidFill>
                <a:latin typeface="Times"/>
                <a:cs typeface="Times"/>
                <a:sym typeface="Times"/>
              </a:rPr>
              <a:t>评价</a:t>
            </a:r>
            <a:endParaRPr lang="en-US" altLang="zh-CN" sz="1800" b="1" dirty="0">
              <a:solidFill>
                <a:schemeClr val="dk1"/>
              </a:solidFill>
              <a:latin typeface="Times"/>
              <a:cs typeface="Times"/>
              <a:sym typeface="Times"/>
            </a:endParaRPr>
          </a:p>
          <a:p>
            <a:pPr marL="0" indent="0">
              <a:buNone/>
            </a:pPr>
            <a:r>
              <a:rPr lang="zh-CN" altLang="en-US" sz="1800" dirty="0">
                <a:solidFill>
                  <a:schemeClr val="dk1"/>
                </a:solidFill>
                <a:latin typeface="Times"/>
                <a:cs typeface="Times"/>
                <a:sym typeface="Times"/>
              </a:rPr>
              <a:t>     </a:t>
            </a:r>
            <a:r>
              <a:rPr lang="en-US" altLang="zh-CN" sz="1800" dirty="0">
                <a:solidFill>
                  <a:schemeClr val="dk1"/>
                </a:solidFill>
                <a:latin typeface="Times"/>
                <a:cs typeface="Times"/>
                <a:sym typeface="Times"/>
              </a:rPr>
              <a:t>Accuracy</a:t>
            </a:r>
            <a:r>
              <a:rPr lang="zh-CN" altLang="en-US" sz="1800" dirty="0">
                <a:solidFill>
                  <a:schemeClr val="dk1"/>
                </a:solidFill>
                <a:latin typeface="Times"/>
                <a:cs typeface="Times"/>
                <a:sym typeface="Times"/>
              </a:rPr>
              <a:t>，</a:t>
            </a:r>
            <a:r>
              <a:rPr lang="en-US" altLang="zh-CN" sz="1800" dirty="0">
                <a:solidFill>
                  <a:schemeClr val="dk1"/>
                </a:solidFill>
                <a:latin typeface="Times"/>
                <a:cs typeface="Times"/>
                <a:sym typeface="Times"/>
              </a:rPr>
              <a:t>Precision</a:t>
            </a:r>
            <a:r>
              <a:rPr lang="zh-CN" altLang="en-US" sz="1800" dirty="0">
                <a:solidFill>
                  <a:schemeClr val="dk1"/>
                </a:solidFill>
                <a:latin typeface="Times"/>
                <a:cs typeface="Times"/>
                <a:sym typeface="Times"/>
              </a:rPr>
              <a:t>，</a:t>
            </a:r>
            <a:r>
              <a:rPr lang="en-US" altLang="zh-CN" sz="1800" dirty="0">
                <a:solidFill>
                  <a:schemeClr val="dk1"/>
                </a:solidFill>
                <a:latin typeface="Times"/>
                <a:cs typeface="Times"/>
                <a:sym typeface="Times"/>
              </a:rPr>
              <a:t>Recall</a:t>
            </a:r>
            <a:r>
              <a:rPr lang="zh-CN" altLang="en-US" sz="1800" dirty="0">
                <a:solidFill>
                  <a:schemeClr val="dk1"/>
                </a:solidFill>
                <a:latin typeface="Times"/>
                <a:cs typeface="Times"/>
                <a:sym typeface="Times"/>
              </a:rPr>
              <a:t>，</a:t>
            </a:r>
            <a:r>
              <a:rPr lang="en-US" altLang="zh-CN" sz="1800" dirty="0">
                <a:solidFill>
                  <a:schemeClr val="dk1"/>
                </a:solidFill>
                <a:latin typeface="Times"/>
                <a:cs typeface="Times"/>
                <a:sym typeface="Times"/>
              </a:rPr>
              <a:t>F1</a:t>
            </a:r>
          </a:p>
        </p:txBody>
      </p:sp>
      <p:pic>
        <p:nvPicPr>
          <p:cNvPr id="6" name="Picture 5" descr="Logo&#10;&#10;Description automatically generated">
            <a:extLst>
              <a:ext uri="{FF2B5EF4-FFF2-40B4-BE49-F238E27FC236}">
                <a16:creationId xmlns:a16="http://schemas.microsoft.com/office/drawing/2014/main" id="{ABCBFBB7-9732-4ACD-A277-89C40CF883F3}"/>
              </a:ext>
            </a:extLst>
          </p:cNvPr>
          <p:cNvPicPr>
            <a:picLocks noChangeAspect="1"/>
          </p:cNvPicPr>
          <p:nvPr/>
        </p:nvPicPr>
        <p:blipFill>
          <a:blip r:embed="rId3"/>
          <a:stretch>
            <a:fillRect/>
          </a:stretch>
        </p:blipFill>
        <p:spPr>
          <a:xfrm>
            <a:off x="6624850" y="2586285"/>
            <a:ext cx="3788391" cy="3788391"/>
          </a:xfrm>
          <a:prstGeom prst="rect">
            <a:avLst/>
          </a:prstGeom>
        </p:spPr>
      </p:pic>
    </p:spTree>
    <p:extLst>
      <p:ext uri="{BB962C8B-B14F-4D97-AF65-F5344CB8AC3E}">
        <p14:creationId xmlns:p14="http://schemas.microsoft.com/office/powerpoint/2010/main" val="2641448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568B-B8EE-4F14-8AE2-0B1366F5AEEB}"/>
              </a:ext>
            </a:extLst>
          </p:cNvPr>
          <p:cNvSpPr>
            <a:spLocks noGrp="1"/>
          </p:cNvSpPr>
          <p:nvPr>
            <p:ph type="title"/>
          </p:nvPr>
        </p:nvSpPr>
        <p:spPr/>
        <p:txBody>
          <a:bodyPr/>
          <a:lstStyle/>
          <a:p>
            <a:r>
              <a:rPr lang="en-US" altLang="zh-CN" dirty="0"/>
              <a:t>Casino Loyal customer Analysis </a:t>
            </a:r>
            <a:br>
              <a:rPr lang="en-US" altLang="zh-CN" dirty="0"/>
            </a:br>
            <a:r>
              <a:rPr lang="zh-CN" altLang="en-US" dirty="0"/>
              <a:t>赌场忠实用户分析</a:t>
            </a:r>
            <a:endParaRPr lang="en-US" dirty="0"/>
          </a:p>
        </p:txBody>
      </p:sp>
      <p:sp>
        <p:nvSpPr>
          <p:cNvPr id="3" name="Content Placeholder 2">
            <a:extLst>
              <a:ext uri="{FF2B5EF4-FFF2-40B4-BE49-F238E27FC236}">
                <a16:creationId xmlns:a16="http://schemas.microsoft.com/office/drawing/2014/main" id="{9DC363C3-2A1E-4875-8CA5-C75C44BAAA6C}"/>
              </a:ext>
            </a:extLst>
          </p:cNvPr>
          <p:cNvSpPr>
            <a:spLocks noGrp="1"/>
          </p:cNvSpPr>
          <p:nvPr>
            <p:ph idx="1"/>
          </p:nvPr>
        </p:nvSpPr>
        <p:spPr/>
        <p:txBody>
          <a:bodyPr>
            <a:normAutofit fontScale="85000" lnSpcReduction="20000"/>
          </a:bodyPr>
          <a:lstStyle/>
          <a:p>
            <a:r>
              <a:rPr lang="en-US" altLang="zh-CN" sz="1600" b="1" dirty="0">
                <a:solidFill>
                  <a:schemeClr val="dk1"/>
                </a:solidFill>
                <a:latin typeface="Times"/>
                <a:cs typeface="Times"/>
                <a:sym typeface="Times"/>
              </a:rPr>
              <a:t>Features </a:t>
            </a:r>
            <a:r>
              <a:rPr lang="zh-CN" altLang="en-US" sz="1600" b="1" dirty="0">
                <a:solidFill>
                  <a:schemeClr val="dk1"/>
                </a:solidFill>
                <a:latin typeface="Times"/>
                <a:cs typeface="Times"/>
                <a:sym typeface="Times"/>
              </a:rPr>
              <a:t>变量</a:t>
            </a:r>
            <a:endParaRPr lang="en-US" altLang="zh-CN" sz="1600" b="1" dirty="0">
              <a:solidFill>
                <a:schemeClr val="dk1"/>
              </a:solidFill>
              <a:latin typeface="Times"/>
              <a:cs typeface="Times"/>
              <a:sym typeface="Times"/>
            </a:endParaRPr>
          </a:p>
          <a:p>
            <a:pPr marL="0" indent="0">
              <a:buNone/>
            </a:pPr>
            <a:r>
              <a:rPr lang="zh-CN" altLang="en-US" sz="1600" dirty="0"/>
              <a:t>玩家个人信息（年龄，收入，住址距离）</a:t>
            </a:r>
            <a:r>
              <a:rPr lang="en-US" sz="1600" dirty="0"/>
              <a:t>, </a:t>
            </a:r>
            <a:r>
              <a:rPr lang="zh-CN" altLang="en-US" sz="1600" dirty="0"/>
              <a:t>过往消费历史（消费平次，单次消费额度）</a:t>
            </a:r>
            <a:r>
              <a:rPr lang="en-US" sz="1600" dirty="0"/>
              <a:t>, </a:t>
            </a:r>
            <a:r>
              <a:rPr lang="zh-CN" altLang="en-US" sz="1600" dirty="0"/>
              <a:t>过往月结存</a:t>
            </a:r>
            <a:r>
              <a:rPr lang="en-US" sz="1600" dirty="0"/>
              <a:t>, </a:t>
            </a:r>
            <a:r>
              <a:rPr lang="zh-CN" altLang="en-US" sz="1600" dirty="0"/>
              <a:t>过往销售点（</a:t>
            </a:r>
            <a:r>
              <a:rPr lang="en-US" altLang="zh-CN" sz="1600" dirty="0"/>
              <a:t>POS</a:t>
            </a:r>
            <a:r>
              <a:rPr lang="zh-CN" altLang="en-US" sz="1600" dirty="0"/>
              <a:t>）月结存以及现金贷款</a:t>
            </a:r>
            <a:r>
              <a:rPr lang="en-US" sz="1600" dirty="0"/>
              <a:t>, </a:t>
            </a:r>
            <a:r>
              <a:rPr lang="zh-CN" altLang="en-US" sz="1600" dirty="0"/>
              <a:t>过往信用卡月结存，过往贷款申请信息，往期分期付款信息</a:t>
            </a:r>
            <a:endParaRPr lang="en-US" altLang="zh-CN" sz="1600" b="1" dirty="0">
              <a:solidFill>
                <a:schemeClr val="dk1"/>
              </a:solidFill>
              <a:latin typeface="Times"/>
              <a:cs typeface="Times"/>
              <a:sym typeface="Times"/>
            </a:endParaRPr>
          </a:p>
          <a:p>
            <a:pPr marL="0" indent="0">
              <a:buNone/>
            </a:pPr>
            <a:endParaRPr lang="en-US" altLang="zh-CN" sz="1600" b="1" dirty="0">
              <a:solidFill>
                <a:schemeClr val="dk1"/>
              </a:solidFill>
              <a:latin typeface="Times"/>
              <a:cs typeface="Times"/>
              <a:sym typeface="Times"/>
            </a:endParaRPr>
          </a:p>
          <a:p>
            <a:r>
              <a:rPr lang="en-US" altLang="zh-CN" sz="1600" b="1" dirty="0">
                <a:solidFill>
                  <a:schemeClr val="dk1"/>
                </a:solidFill>
                <a:latin typeface="Times"/>
                <a:cs typeface="Times"/>
                <a:sym typeface="Times"/>
              </a:rPr>
              <a:t>Modeling </a:t>
            </a:r>
            <a:r>
              <a:rPr lang="zh-CN" altLang="en-US" sz="1600" b="1" dirty="0">
                <a:solidFill>
                  <a:schemeClr val="dk1"/>
                </a:solidFill>
                <a:latin typeface="Times"/>
                <a:cs typeface="Times"/>
                <a:sym typeface="Times"/>
              </a:rPr>
              <a:t>建模</a:t>
            </a:r>
            <a:endParaRPr lang="en-US" altLang="zh-CN" sz="1600" b="1" dirty="0">
              <a:solidFill>
                <a:schemeClr val="dk1"/>
              </a:solidFill>
              <a:latin typeface="Times"/>
              <a:cs typeface="Times"/>
              <a:sym typeface="Times"/>
            </a:endParaRPr>
          </a:p>
          <a:p>
            <a:pPr marL="0" indent="0">
              <a:buNone/>
            </a:pPr>
            <a:r>
              <a:rPr lang="en-US" altLang="zh-CN" sz="1600" b="1" dirty="0">
                <a:solidFill>
                  <a:schemeClr val="dk1"/>
                </a:solidFill>
                <a:latin typeface="Times"/>
                <a:cs typeface="Times"/>
                <a:sym typeface="Times"/>
              </a:rPr>
              <a:t>     </a:t>
            </a:r>
            <a:r>
              <a:rPr lang="en-US" altLang="zh-CN" sz="1600" dirty="0">
                <a:solidFill>
                  <a:schemeClr val="dk1"/>
                </a:solidFill>
                <a:latin typeface="Times"/>
                <a:cs typeface="Times"/>
                <a:sym typeface="Times"/>
              </a:rPr>
              <a:t>Elbow Plot</a:t>
            </a:r>
            <a:r>
              <a:rPr lang="zh-CN" altLang="en-US" sz="1600" dirty="0">
                <a:solidFill>
                  <a:schemeClr val="dk1"/>
                </a:solidFill>
                <a:latin typeface="Times"/>
                <a:cs typeface="Times"/>
                <a:sym typeface="Times"/>
              </a:rPr>
              <a:t>手肘法则选取最佳聚类数</a:t>
            </a:r>
            <a:r>
              <a:rPr lang="en-US" altLang="zh-CN" sz="1600" dirty="0">
                <a:solidFill>
                  <a:schemeClr val="dk1"/>
                </a:solidFill>
                <a:latin typeface="Times"/>
                <a:cs typeface="Times"/>
                <a:sym typeface="Times"/>
              </a:rPr>
              <a:t> </a:t>
            </a:r>
          </a:p>
          <a:p>
            <a:pPr marL="0" indent="0">
              <a:buNone/>
            </a:pPr>
            <a:r>
              <a:rPr lang="en-US" altLang="zh-CN" sz="1600" b="1" dirty="0">
                <a:solidFill>
                  <a:schemeClr val="dk1"/>
                </a:solidFill>
                <a:latin typeface="Times"/>
                <a:cs typeface="Times"/>
                <a:sym typeface="Times"/>
              </a:rPr>
              <a:t>     </a:t>
            </a:r>
            <a:r>
              <a:rPr lang="en-US" altLang="zh-CN" sz="1600" dirty="0">
                <a:solidFill>
                  <a:schemeClr val="dk1"/>
                </a:solidFill>
                <a:latin typeface="Times"/>
                <a:cs typeface="Times"/>
                <a:sym typeface="Times"/>
              </a:rPr>
              <a:t>K-Means 4 clusters</a:t>
            </a:r>
          </a:p>
          <a:p>
            <a:pPr marL="0" indent="0">
              <a:buNone/>
            </a:pPr>
            <a:endParaRPr lang="en-US" altLang="zh-CN" sz="1600" dirty="0">
              <a:solidFill>
                <a:schemeClr val="dk1"/>
              </a:solidFill>
              <a:latin typeface="Times"/>
              <a:cs typeface="Times"/>
              <a:sym typeface="Times"/>
            </a:endParaRPr>
          </a:p>
          <a:p>
            <a:r>
              <a:rPr lang="en-US" altLang="zh-CN" sz="1600" b="1" dirty="0">
                <a:solidFill>
                  <a:schemeClr val="dk1"/>
                </a:solidFill>
                <a:latin typeface="Times"/>
                <a:cs typeface="Times"/>
                <a:sym typeface="Times"/>
              </a:rPr>
              <a:t>Association Rules </a:t>
            </a:r>
            <a:r>
              <a:rPr lang="zh-CN" altLang="en-US" sz="1600" b="1" dirty="0">
                <a:solidFill>
                  <a:schemeClr val="dk1"/>
                </a:solidFill>
                <a:latin typeface="Times"/>
                <a:cs typeface="Times"/>
                <a:sym typeface="Times"/>
              </a:rPr>
              <a:t>关联规则</a:t>
            </a:r>
            <a:endParaRPr lang="en-US" altLang="zh-CN" sz="1600" b="1" dirty="0">
              <a:solidFill>
                <a:schemeClr val="dk1"/>
              </a:solidFill>
              <a:latin typeface="Times"/>
              <a:cs typeface="Times"/>
              <a:sym typeface="Times"/>
            </a:endParaRPr>
          </a:p>
          <a:p>
            <a:pPr marL="0" indent="0">
              <a:buNone/>
            </a:pPr>
            <a:r>
              <a:rPr lang="en-US" altLang="zh-CN" sz="1600" dirty="0">
                <a:solidFill>
                  <a:schemeClr val="dk1"/>
                </a:solidFill>
                <a:latin typeface="Times"/>
                <a:cs typeface="Times"/>
                <a:sym typeface="Times"/>
              </a:rPr>
              <a:t>     Support: </a:t>
            </a:r>
            <a:r>
              <a:rPr lang="zh-CN" altLang="en-US" sz="1600" dirty="0">
                <a:solidFill>
                  <a:schemeClr val="dk1"/>
                </a:solidFill>
                <a:latin typeface="Times"/>
                <a:cs typeface="Times"/>
                <a:sym typeface="Times"/>
              </a:rPr>
              <a:t>总数据中出现套组的频次</a:t>
            </a:r>
            <a:endParaRPr lang="en-US" altLang="zh-CN" sz="1600" dirty="0">
              <a:solidFill>
                <a:schemeClr val="dk1"/>
              </a:solidFill>
              <a:latin typeface="Times"/>
              <a:cs typeface="Times"/>
              <a:sym typeface="Times"/>
            </a:endParaRPr>
          </a:p>
          <a:p>
            <a:pPr marL="0" indent="0">
              <a:buNone/>
            </a:pPr>
            <a:r>
              <a:rPr lang="en-US" altLang="zh-CN" sz="1600" dirty="0">
                <a:solidFill>
                  <a:schemeClr val="dk1"/>
                </a:solidFill>
                <a:latin typeface="Times"/>
                <a:cs typeface="Times"/>
                <a:sym typeface="Times"/>
              </a:rPr>
              <a:t>     Confidence</a:t>
            </a:r>
            <a:r>
              <a:rPr lang="zh-CN" altLang="en-US" sz="1600" dirty="0">
                <a:solidFill>
                  <a:schemeClr val="dk1"/>
                </a:solidFill>
                <a:latin typeface="Times"/>
                <a:cs typeface="Times"/>
                <a:sym typeface="Times"/>
              </a:rPr>
              <a:t>：条件概率（其中一个数据出现，另一个数出现的概率）</a:t>
            </a:r>
            <a:endParaRPr lang="en-US" altLang="zh-CN" sz="1600" dirty="0">
              <a:solidFill>
                <a:schemeClr val="dk1"/>
              </a:solidFill>
              <a:latin typeface="Times"/>
              <a:cs typeface="Times"/>
              <a:sym typeface="Times"/>
            </a:endParaRPr>
          </a:p>
          <a:p>
            <a:pPr marL="0" indent="0">
              <a:buNone/>
            </a:pPr>
            <a:r>
              <a:rPr lang="en-US" altLang="zh-CN" sz="1600" dirty="0">
                <a:solidFill>
                  <a:schemeClr val="dk1"/>
                </a:solidFill>
                <a:latin typeface="Times"/>
                <a:cs typeface="Times"/>
                <a:sym typeface="Times"/>
              </a:rPr>
              <a:t>     Lift</a:t>
            </a:r>
            <a:r>
              <a:rPr lang="zh-CN" altLang="en-US" sz="1600" dirty="0">
                <a:solidFill>
                  <a:schemeClr val="dk1"/>
                </a:solidFill>
                <a:latin typeface="Times"/>
                <a:cs typeface="Times"/>
                <a:sym typeface="Times"/>
              </a:rPr>
              <a:t>：条件概率 </a:t>
            </a:r>
            <a:r>
              <a:rPr lang="en-US" altLang="zh-CN" sz="1600" dirty="0">
                <a:solidFill>
                  <a:schemeClr val="dk1"/>
                </a:solidFill>
                <a:latin typeface="Times"/>
                <a:cs typeface="Times"/>
                <a:sym typeface="Times"/>
              </a:rPr>
              <a:t>/ </a:t>
            </a:r>
            <a:r>
              <a:rPr lang="zh-CN" altLang="en-US" sz="1600" dirty="0">
                <a:solidFill>
                  <a:schemeClr val="dk1"/>
                </a:solidFill>
                <a:latin typeface="Times"/>
                <a:cs typeface="Times"/>
                <a:sym typeface="Times"/>
              </a:rPr>
              <a:t>某数单独出现概率</a:t>
            </a:r>
            <a:endParaRPr lang="en-US" altLang="zh-CN" sz="1600" dirty="0">
              <a:solidFill>
                <a:schemeClr val="dk1"/>
              </a:solidFill>
              <a:latin typeface="Times"/>
              <a:cs typeface="Times"/>
              <a:sym typeface="Times"/>
            </a:endParaRPr>
          </a:p>
        </p:txBody>
      </p:sp>
      <p:pic>
        <p:nvPicPr>
          <p:cNvPr id="5" name="Picture 4" descr="A picture containing clipart, porcelain&#10;&#10;Description automatically generated">
            <a:extLst>
              <a:ext uri="{FF2B5EF4-FFF2-40B4-BE49-F238E27FC236}">
                <a16:creationId xmlns:a16="http://schemas.microsoft.com/office/drawing/2014/main" id="{A4A2A432-32AB-4844-9908-D0AA853D8536}"/>
              </a:ext>
            </a:extLst>
          </p:cNvPr>
          <p:cNvPicPr>
            <a:picLocks noChangeAspect="1"/>
          </p:cNvPicPr>
          <p:nvPr/>
        </p:nvPicPr>
        <p:blipFill>
          <a:blip r:embed="rId2"/>
          <a:stretch>
            <a:fillRect/>
          </a:stretch>
        </p:blipFill>
        <p:spPr>
          <a:xfrm>
            <a:off x="6575932" y="3178098"/>
            <a:ext cx="4922136" cy="3032202"/>
          </a:xfrm>
          <a:prstGeom prst="rect">
            <a:avLst/>
          </a:prstGeom>
        </p:spPr>
      </p:pic>
    </p:spTree>
    <p:extLst>
      <p:ext uri="{BB962C8B-B14F-4D97-AF65-F5344CB8AC3E}">
        <p14:creationId xmlns:p14="http://schemas.microsoft.com/office/powerpoint/2010/main" val="277250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ltLang="zh-CN" dirty="0">
                <a:solidFill>
                  <a:schemeClr val="tx1">
                    <a:lumMod val="85000"/>
                    <a:lumOff val="15000"/>
                  </a:schemeClr>
                </a:solidFill>
              </a:rPr>
              <a:t>Experience timeline</a:t>
            </a:r>
            <a:br>
              <a:rPr lang="en-US" altLang="zh-CN" dirty="0">
                <a:solidFill>
                  <a:schemeClr val="tx1">
                    <a:lumMod val="85000"/>
                    <a:lumOff val="15000"/>
                  </a:schemeClr>
                </a:solidFill>
              </a:rPr>
            </a:br>
            <a:r>
              <a:rPr lang="zh-CN" altLang="en-US" dirty="0">
                <a:solidFill>
                  <a:schemeClr val="tx1">
                    <a:lumMod val="85000"/>
                    <a:lumOff val="15000"/>
                  </a:schemeClr>
                </a:solidFill>
              </a:rPr>
              <a:t>过往经历</a:t>
            </a:r>
            <a:endParaRPr lang="en-US" dirty="0">
              <a:solidFill>
                <a:schemeClr val="tx1">
                  <a:lumMod val="85000"/>
                  <a:lumOff val="15000"/>
                </a:schemeClr>
              </a:solidFill>
            </a:endParaRP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building, grass, outdoor, arch&#10;&#10;Description automatically generated">
            <a:extLst>
              <a:ext uri="{FF2B5EF4-FFF2-40B4-BE49-F238E27FC236}">
                <a16:creationId xmlns:a16="http://schemas.microsoft.com/office/drawing/2014/main" id="{9104C5BF-D230-45B9-846E-D062D55FEF12}"/>
              </a:ext>
            </a:extLst>
          </p:cNvPr>
          <p:cNvPicPr>
            <a:picLocks noChangeAspect="1"/>
          </p:cNvPicPr>
          <p:nvPr/>
        </p:nvPicPr>
        <p:blipFill>
          <a:blip r:embed="rId7"/>
          <a:stretch>
            <a:fillRect/>
          </a:stretch>
        </p:blipFill>
        <p:spPr>
          <a:xfrm>
            <a:off x="339524" y="4967125"/>
            <a:ext cx="3862086" cy="1327592"/>
          </a:xfrm>
          <a:prstGeom prst="rect">
            <a:avLst/>
          </a:prstGeom>
        </p:spPr>
      </p:pic>
      <p:pic>
        <p:nvPicPr>
          <p:cNvPr id="6" name="Picture 5" descr="A sign in front of a building&#10;&#10;Description automatically generated with medium confidence">
            <a:extLst>
              <a:ext uri="{FF2B5EF4-FFF2-40B4-BE49-F238E27FC236}">
                <a16:creationId xmlns:a16="http://schemas.microsoft.com/office/drawing/2014/main" id="{0740D217-6A30-42A0-AC90-E711B638D747}"/>
              </a:ext>
            </a:extLst>
          </p:cNvPr>
          <p:cNvPicPr>
            <a:picLocks noChangeAspect="1"/>
          </p:cNvPicPr>
          <p:nvPr/>
        </p:nvPicPr>
        <p:blipFill>
          <a:blip r:embed="rId8"/>
          <a:stretch>
            <a:fillRect/>
          </a:stretch>
        </p:blipFill>
        <p:spPr>
          <a:xfrm>
            <a:off x="4475270" y="1890876"/>
            <a:ext cx="3241459" cy="1826022"/>
          </a:xfrm>
          <a:prstGeom prst="rect">
            <a:avLst/>
          </a:prstGeom>
        </p:spPr>
      </p:pic>
      <p:pic>
        <p:nvPicPr>
          <p:cNvPr id="8" name="Picture 7" descr="A picture containing text, road, outdoor, trailer&#10;&#10;Description automatically generated">
            <a:extLst>
              <a:ext uri="{FF2B5EF4-FFF2-40B4-BE49-F238E27FC236}">
                <a16:creationId xmlns:a16="http://schemas.microsoft.com/office/drawing/2014/main" id="{99FE0543-8E4B-4908-AD08-C51BA65EACE2}"/>
              </a:ext>
            </a:extLst>
          </p:cNvPr>
          <p:cNvPicPr>
            <a:picLocks noChangeAspect="1"/>
          </p:cNvPicPr>
          <p:nvPr/>
        </p:nvPicPr>
        <p:blipFill>
          <a:blip r:embed="rId9"/>
          <a:stretch>
            <a:fillRect/>
          </a:stretch>
        </p:blipFill>
        <p:spPr>
          <a:xfrm>
            <a:off x="8341950" y="4745620"/>
            <a:ext cx="3383204" cy="1899773"/>
          </a:xfrm>
          <a:prstGeom prst="rect">
            <a:avLst/>
          </a:prstGeom>
        </p:spPr>
      </p:pic>
    </p:spTree>
    <p:extLst>
      <p:ext uri="{BB962C8B-B14F-4D97-AF65-F5344CB8AC3E}">
        <p14:creationId xmlns:p14="http://schemas.microsoft.com/office/powerpoint/2010/main" val="3638501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AD936F5-D47C-418E-957B-E67FE0AB7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83D63D-AFF6-450E-9563-88C596AE6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E16AD71-390C-4868-A5FB-5EB087437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831BE33D-0E67-4BB0-8A1B-581C9F3C4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FC428F49-D716-4BA1-9E15-BCC588E96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805ED0-F661-4309-A079-8F3028F361E9}"/>
              </a:ext>
            </a:extLst>
          </p:cNvPr>
          <p:cNvSpPr>
            <a:spLocks noGrp="1"/>
          </p:cNvSpPr>
          <p:nvPr>
            <p:ph type="title"/>
          </p:nvPr>
        </p:nvSpPr>
        <p:spPr>
          <a:xfrm>
            <a:off x="581192" y="702155"/>
            <a:ext cx="3433547" cy="1366281"/>
          </a:xfrm>
        </p:spPr>
        <p:txBody>
          <a:bodyPr>
            <a:normAutofit/>
          </a:bodyPr>
          <a:lstStyle/>
          <a:p>
            <a:r>
              <a:rPr lang="en-US">
                <a:solidFill>
                  <a:srgbClr val="FFFFFF"/>
                </a:solidFill>
              </a:rPr>
              <a:t>Daily Routine</a:t>
            </a:r>
            <a:br>
              <a:rPr lang="en-US">
                <a:solidFill>
                  <a:srgbClr val="FFFFFF"/>
                </a:solidFill>
              </a:rPr>
            </a:br>
            <a:r>
              <a:rPr lang="zh-CN" altLang="en-US">
                <a:solidFill>
                  <a:srgbClr val="FFFFFF"/>
                </a:solidFill>
              </a:rPr>
              <a:t>工作日常</a:t>
            </a:r>
            <a:endParaRPr lang="en-US">
              <a:solidFill>
                <a:srgbClr val="FFFFFF"/>
              </a:solidFill>
            </a:endParaRPr>
          </a:p>
        </p:txBody>
      </p:sp>
      <p:sp>
        <p:nvSpPr>
          <p:cNvPr id="21" name="Content Placeholder 20">
            <a:extLst>
              <a:ext uri="{FF2B5EF4-FFF2-40B4-BE49-F238E27FC236}">
                <a16:creationId xmlns:a16="http://schemas.microsoft.com/office/drawing/2014/main" id="{691E24C9-EDF2-41BD-95E0-4949E129D559}"/>
              </a:ext>
            </a:extLst>
          </p:cNvPr>
          <p:cNvSpPr>
            <a:spLocks noGrp="1"/>
          </p:cNvSpPr>
          <p:nvPr>
            <p:ph idx="1"/>
          </p:nvPr>
        </p:nvSpPr>
        <p:spPr>
          <a:xfrm>
            <a:off x="661361" y="2335388"/>
            <a:ext cx="3221427" cy="3523411"/>
          </a:xfrm>
        </p:spPr>
        <p:txBody>
          <a:bodyPr>
            <a:normAutofit/>
          </a:bodyPr>
          <a:lstStyle/>
          <a:p>
            <a:r>
              <a:rPr lang="en-US" altLang="zh-CN" sz="1600" dirty="0">
                <a:solidFill>
                  <a:srgbClr val="FFFFFF"/>
                </a:solidFill>
              </a:rPr>
              <a:t>Power BI / Tableau </a:t>
            </a:r>
            <a:r>
              <a:rPr lang="zh-CN" altLang="en-US" sz="1600" dirty="0">
                <a:solidFill>
                  <a:srgbClr val="FFFFFF"/>
                </a:solidFill>
              </a:rPr>
              <a:t>可视化</a:t>
            </a:r>
            <a:endParaRPr lang="en-US" altLang="zh-CN" sz="1600" dirty="0">
              <a:solidFill>
                <a:srgbClr val="FFFFFF"/>
              </a:solidFill>
            </a:endParaRPr>
          </a:p>
          <a:p>
            <a:r>
              <a:rPr lang="en-US" altLang="zh-CN" sz="1600" dirty="0">
                <a:solidFill>
                  <a:srgbClr val="FFFFFF"/>
                </a:solidFill>
              </a:rPr>
              <a:t>Data Retrieve </a:t>
            </a:r>
            <a:r>
              <a:rPr lang="zh-CN" altLang="en-US" sz="1600" dirty="0">
                <a:solidFill>
                  <a:srgbClr val="FFFFFF"/>
                </a:solidFill>
              </a:rPr>
              <a:t>数据调取</a:t>
            </a:r>
            <a:endParaRPr lang="en-US" altLang="zh-CN" sz="1600" dirty="0">
              <a:solidFill>
                <a:srgbClr val="FFFFFF"/>
              </a:solidFill>
            </a:endParaRPr>
          </a:p>
          <a:p>
            <a:r>
              <a:rPr lang="en-US" sz="1600" dirty="0">
                <a:solidFill>
                  <a:srgbClr val="FFFFFF"/>
                </a:solidFill>
              </a:rPr>
              <a:t>Modeling </a:t>
            </a:r>
            <a:r>
              <a:rPr lang="zh-CN" altLang="en-US" sz="1600" dirty="0">
                <a:solidFill>
                  <a:srgbClr val="FFFFFF"/>
                </a:solidFill>
              </a:rPr>
              <a:t>建模</a:t>
            </a:r>
            <a:endParaRPr lang="en-US" sz="1600" dirty="0">
              <a:solidFill>
                <a:srgbClr val="FFFFFF"/>
              </a:solidFill>
            </a:endParaRPr>
          </a:p>
          <a:p>
            <a:endParaRPr lang="en-US" sz="1600" dirty="0">
              <a:solidFill>
                <a:srgbClr val="FFFFFF"/>
              </a:solidFill>
            </a:endParaRPr>
          </a:p>
          <a:p>
            <a:endParaRPr lang="en-US" sz="1600" dirty="0">
              <a:solidFill>
                <a:srgbClr val="FFFFFF"/>
              </a:solidFill>
            </a:endParaRPr>
          </a:p>
          <a:p>
            <a:endParaRPr lang="en-US" sz="1600" dirty="0">
              <a:solidFill>
                <a:srgbClr val="FFFFFF"/>
              </a:solidFill>
            </a:endParaRPr>
          </a:p>
        </p:txBody>
      </p:sp>
      <p:pic>
        <p:nvPicPr>
          <p:cNvPr id="5" name="Content Placeholder 4">
            <a:extLst>
              <a:ext uri="{FF2B5EF4-FFF2-40B4-BE49-F238E27FC236}">
                <a16:creationId xmlns:a16="http://schemas.microsoft.com/office/drawing/2014/main" id="{D6AE1911-AE1F-4BAF-B949-9075540E23CE}"/>
              </a:ext>
            </a:extLst>
          </p:cNvPr>
          <p:cNvPicPr>
            <a:picLocks noChangeAspect="1"/>
          </p:cNvPicPr>
          <p:nvPr/>
        </p:nvPicPr>
        <p:blipFill rotWithShape="1">
          <a:blip r:embed="rId3"/>
          <a:srcRect l="5328" t="-4256" r="25167" b="4256"/>
          <a:stretch/>
        </p:blipFill>
        <p:spPr>
          <a:xfrm>
            <a:off x="4241826" y="619432"/>
            <a:ext cx="4683809" cy="2847165"/>
          </a:xfrm>
          <a:prstGeom prst="rect">
            <a:avLst/>
          </a:prstGeom>
        </p:spPr>
      </p:pic>
      <p:pic>
        <p:nvPicPr>
          <p:cNvPr id="7" name="Picture 6">
            <a:extLst>
              <a:ext uri="{FF2B5EF4-FFF2-40B4-BE49-F238E27FC236}">
                <a16:creationId xmlns:a16="http://schemas.microsoft.com/office/drawing/2014/main" id="{81EBF38C-C867-4B24-9E0B-C3D8E0DFAEAB}"/>
              </a:ext>
            </a:extLst>
          </p:cNvPr>
          <p:cNvPicPr>
            <a:picLocks noChangeAspect="1"/>
          </p:cNvPicPr>
          <p:nvPr/>
        </p:nvPicPr>
        <p:blipFill rotWithShape="1">
          <a:blip r:embed="rId4"/>
          <a:srcRect l="12366" r="34311" b="1"/>
          <a:stretch/>
        </p:blipFill>
        <p:spPr>
          <a:xfrm>
            <a:off x="4358931" y="3466597"/>
            <a:ext cx="3702973" cy="2847165"/>
          </a:xfrm>
          <a:prstGeom prst="rect">
            <a:avLst/>
          </a:prstGeom>
        </p:spPr>
      </p:pic>
      <p:pic>
        <p:nvPicPr>
          <p:cNvPr id="15" name="Picture 14">
            <a:extLst>
              <a:ext uri="{FF2B5EF4-FFF2-40B4-BE49-F238E27FC236}">
                <a16:creationId xmlns:a16="http://schemas.microsoft.com/office/drawing/2014/main" id="{7D4F11DC-C10A-4A00-97A6-8CB638A7250C}"/>
              </a:ext>
            </a:extLst>
          </p:cNvPr>
          <p:cNvPicPr>
            <a:picLocks noChangeAspect="1"/>
          </p:cNvPicPr>
          <p:nvPr/>
        </p:nvPicPr>
        <p:blipFill rotWithShape="1">
          <a:blip r:embed="rId5"/>
          <a:srcRect r="39502"/>
          <a:stretch/>
        </p:blipFill>
        <p:spPr>
          <a:xfrm>
            <a:off x="9096986" y="688978"/>
            <a:ext cx="2513822" cy="2825496"/>
          </a:xfrm>
          <a:prstGeom prst="rect">
            <a:avLst/>
          </a:prstGeom>
        </p:spPr>
      </p:pic>
      <p:pic>
        <p:nvPicPr>
          <p:cNvPr id="17" name="Picture 16">
            <a:extLst>
              <a:ext uri="{FF2B5EF4-FFF2-40B4-BE49-F238E27FC236}">
                <a16:creationId xmlns:a16="http://schemas.microsoft.com/office/drawing/2014/main" id="{0644030C-8574-48CC-890E-ABEC208D473A}"/>
              </a:ext>
            </a:extLst>
          </p:cNvPr>
          <p:cNvPicPr>
            <a:picLocks noChangeAspect="1"/>
          </p:cNvPicPr>
          <p:nvPr/>
        </p:nvPicPr>
        <p:blipFill rotWithShape="1">
          <a:blip r:embed="rId6"/>
          <a:srcRect l="6415" r="17248" b="3"/>
          <a:stretch/>
        </p:blipFill>
        <p:spPr>
          <a:xfrm>
            <a:off x="8458042" y="3562351"/>
            <a:ext cx="3282047" cy="2825496"/>
          </a:xfrm>
          <a:prstGeom prst="rect">
            <a:avLst/>
          </a:prstGeom>
        </p:spPr>
      </p:pic>
    </p:spTree>
    <p:extLst>
      <p:ext uri="{BB962C8B-B14F-4D97-AF65-F5344CB8AC3E}">
        <p14:creationId xmlns:p14="http://schemas.microsoft.com/office/powerpoint/2010/main" val="2914896364"/>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{634F3CE3-A54A-4BE9-97B0-1DED31E212D5}tf11964407_win32</Template>
  <TotalTime>1653</TotalTime>
  <Words>792</Words>
  <Application>Microsoft Office PowerPoint</Application>
  <PresentationFormat>Widescreen</PresentationFormat>
  <Paragraphs>95</Paragraphs>
  <Slides>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STZhongsong</vt:lpstr>
      <vt:lpstr>Calibri</vt:lpstr>
      <vt:lpstr>Franklin Gothic Book</vt:lpstr>
      <vt:lpstr>Franklin Gothic Demi</vt:lpstr>
      <vt:lpstr>Gill Sans MT</vt:lpstr>
      <vt:lpstr>Times</vt:lpstr>
      <vt:lpstr>Wingdings 2</vt:lpstr>
      <vt:lpstr>DividendVTI</vt:lpstr>
      <vt:lpstr>Self-Introduction</vt:lpstr>
      <vt:lpstr>Experience timeline 过往经历</vt:lpstr>
      <vt:lpstr>Stock Demand in Grocery Stores 生鲜超市需求分析 </vt:lpstr>
      <vt:lpstr>Experience timeline 过往经历</vt:lpstr>
      <vt:lpstr>Animal Shelter  动物领养结果预测 </vt:lpstr>
      <vt:lpstr>Home Credit Default Risk  银行违约风险预测 </vt:lpstr>
      <vt:lpstr>Casino Loyal customer Analysis  赌场忠实用户分析</vt:lpstr>
      <vt:lpstr>Experience timeline 过往经历</vt:lpstr>
      <vt:lpstr>Daily Routine 工作日常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Self-Introduction</dc:title>
  <dc:creator>dange1767@outlook.com</dc:creator>
  <cp:lastModifiedBy>dange1767@outlook.com</cp:lastModifiedBy>
  <cp:revision>13</cp:revision>
  <dcterms:created xsi:type="dcterms:W3CDTF">2022-02-21T06:39:27Z</dcterms:created>
  <dcterms:modified xsi:type="dcterms:W3CDTF">2022-02-22T10:26:28Z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